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1C30F-179C-4F2B-B259-0409F10B137F}" type="datetimeFigureOut">
              <a:rPr lang="en-AU" smtClean="0"/>
              <a:t>22/03/2018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02383F-7299-4B04-92A9-B40520BC15F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790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74A41B-7C09-DB43-B20E-CB6E4CD3CFA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348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1%20Images/carsales-10.jpg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Carsales%20Powerpoint%20Template/01%20Images/carsales-2.jpg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file://localhost/Users/jana.hoang/Desktop/Powerpoint%20Template/02%20Logos/Carsales_Blue_RGB.pn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1592523" y="660996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6" name="Oval 5"/>
          <p:cNvSpPr/>
          <p:nvPr userDrawn="1"/>
        </p:nvSpPr>
        <p:spPr>
          <a:xfrm>
            <a:off x="1592523" y="2064109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1592523" y="3467223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Oval 9"/>
          <p:cNvSpPr/>
          <p:nvPr userDrawn="1"/>
        </p:nvSpPr>
        <p:spPr>
          <a:xfrm>
            <a:off x="1592523" y="4870336"/>
            <a:ext cx="1130208" cy="1130208"/>
          </a:xfrm>
          <a:prstGeom prst="ellipse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>
              <a:solidFill>
                <a:srgbClr val="ED1C24"/>
              </a:solidFill>
            </a:endParaRPr>
          </a:p>
        </p:txBody>
      </p:sp>
      <p:sp>
        <p:nvSpPr>
          <p:cNvPr id="15" name="Title 1"/>
          <p:cNvSpPr txBox="1">
            <a:spLocks/>
          </p:cNvSpPr>
          <p:nvPr userDrawn="1"/>
        </p:nvSpPr>
        <p:spPr>
          <a:xfrm>
            <a:off x="1592109" y="2197019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2</a:t>
            </a:r>
            <a:endParaRPr lang="en-US" sz="5333" dirty="0"/>
          </a:p>
        </p:txBody>
      </p:sp>
      <p:sp>
        <p:nvSpPr>
          <p:cNvPr id="16" name="Title 1"/>
          <p:cNvSpPr txBox="1">
            <a:spLocks/>
          </p:cNvSpPr>
          <p:nvPr userDrawn="1"/>
        </p:nvSpPr>
        <p:spPr>
          <a:xfrm>
            <a:off x="1601416" y="3600782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3</a:t>
            </a:r>
            <a:endParaRPr lang="en-US" sz="5333" dirty="0"/>
          </a:p>
        </p:txBody>
      </p:sp>
      <p:sp>
        <p:nvSpPr>
          <p:cNvPr id="17" name="Title 1"/>
          <p:cNvSpPr txBox="1">
            <a:spLocks/>
          </p:cNvSpPr>
          <p:nvPr userDrawn="1"/>
        </p:nvSpPr>
        <p:spPr>
          <a:xfrm>
            <a:off x="1557243" y="5000398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4</a:t>
            </a:r>
            <a:endParaRPr lang="en-US" sz="5333" dirty="0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076447" y="660997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</a:t>
            </a:r>
            <a:br>
              <a:rPr lang="en-US" dirty="0" smtClean="0"/>
            </a:br>
            <a:r>
              <a:rPr lang="en-US" dirty="0" smtClean="0"/>
              <a:t>BOLD 16PT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3" hasCustomPrompt="1"/>
          </p:nvPr>
        </p:nvSpPr>
        <p:spPr>
          <a:xfrm>
            <a:off x="3076447" y="2064111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NOTE: Please use a soft return when starting </a:t>
            </a:r>
            <a:br>
              <a:rPr lang="en-US" dirty="0" smtClean="0"/>
            </a:br>
            <a:r>
              <a:rPr lang="en-US" dirty="0" smtClean="0"/>
              <a:t>a new line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4" hasCustomPrompt="1"/>
          </p:nvPr>
        </p:nvSpPr>
        <p:spPr>
          <a:xfrm>
            <a:off x="3076447" y="3467223"/>
            <a:ext cx="3744000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SOFT RETURN</a:t>
            </a:r>
            <a:br>
              <a:rPr lang="en-US" dirty="0" smtClean="0"/>
            </a:br>
            <a:r>
              <a:rPr lang="en-US" dirty="0" smtClean="0"/>
              <a:t>= SHIFT + ENTER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 hasCustomPrompt="1"/>
          </p:nvPr>
        </p:nvSpPr>
        <p:spPr>
          <a:xfrm>
            <a:off x="3076447" y="4832378"/>
            <a:ext cx="3744000" cy="116816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533"/>
              </a:lnSpc>
              <a:buNone/>
              <a:defRPr sz="2133" b="1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</a:t>
            </a:r>
            <a:br>
              <a:rPr lang="en-US" dirty="0" smtClean="0"/>
            </a:br>
            <a:r>
              <a:rPr lang="en-US" dirty="0" smtClean="0"/>
              <a:t>BOLD 16PT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6" hasCustomPrompt="1"/>
          </p:nvPr>
        </p:nvSpPr>
        <p:spPr>
          <a:xfrm>
            <a:off x="7071932" y="677863"/>
            <a:ext cx="3847853" cy="111732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REGULAR 14PT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7" hasCustomPrompt="1"/>
          </p:nvPr>
        </p:nvSpPr>
        <p:spPr>
          <a:xfrm>
            <a:off x="7071932" y="2068096"/>
            <a:ext cx="3847853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If numbers need to added or removed, you will need to make edits to the master page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8" hasCustomPrompt="1"/>
          </p:nvPr>
        </p:nvSpPr>
        <p:spPr>
          <a:xfrm>
            <a:off x="7071932" y="3471209"/>
            <a:ext cx="3847853" cy="1130208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MASTER PAGE: This is found under VIEW &gt; SLIDE MASTER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half" idx="19" hasCustomPrompt="1"/>
          </p:nvPr>
        </p:nvSpPr>
        <p:spPr>
          <a:xfrm>
            <a:off x="7071932" y="4832378"/>
            <a:ext cx="3847853" cy="1168167"/>
          </a:xfrm>
        </p:spPr>
        <p:txBody>
          <a:bodyPr anchor="ctr" anchorCtr="0">
            <a:normAutofit/>
          </a:bodyPr>
          <a:lstStyle>
            <a:lvl1pPr marL="0" indent="0" algn="l">
              <a:lnSpc>
                <a:spcPts val="2267"/>
              </a:lnSpc>
              <a:buNone/>
              <a:defRPr sz="1867" b="0" i="0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1867"/>
            </a:lvl2pPr>
            <a:lvl3pPr marL="1219139" indent="0">
              <a:buNone/>
              <a:defRPr sz="1600"/>
            </a:lvl3pPr>
            <a:lvl4pPr marL="1828709" indent="0">
              <a:buNone/>
              <a:defRPr sz="1333"/>
            </a:lvl4pPr>
            <a:lvl5pPr marL="2438278" indent="0">
              <a:buNone/>
              <a:defRPr sz="1333"/>
            </a:lvl5pPr>
            <a:lvl6pPr marL="3047848" indent="0">
              <a:buNone/>
              <a:defRPr sz="1333"/>
            </a:lvl6pPr>
            <a:lvl7pPr marL="3657417" indent="0">
              <a:buNone/>
              <a:defRPr sz="1333"/>
            </a:lvl7pPr>
            <a:lvl8pPr marL="4266987" indent="0">
              <a:buNone/>
              <a:defRPr sz="1333"/>
            </a:lvl8pPr>
            <a:lvl9pPr marL="4876557" indent="0">
              <a:buNone/>
              <a:defRPr sz="1333"/>
            </a:lvl9pPr>
          </a:lstStyle>
          <a:p>
            <a:pPr lvl="0"/>
            <a:r>
              <a:rPr lang="en-US" dirty="0" smtClean="0"/>
              <a:t>TITLE REGULAR 14PT</a:t>
            </a:r>
          </a:p>
        </p:txBody>
      </p:sp>
      <p:sp>
        <p:nvSpPr>
          <p:cNvPr id="26" name="Title 1"/>
          <p:cNvSpPr txBox="1">
            <a:spLocks/>
          </p:cNvSpPr>
          <p:nvPr userDrawn="1"/>
        </p:nvSpPr>
        <p:spPr>
          <a:xfrm>
            <a:off x="1576064" y="789497"/>
            <a:ext cx="1121315" cy="630212"/>
          </a:xfrm>
          <a:prstGeom prst="rect">
            <a:avLst/>
          </a:prstGeom>
        </p:spPr>
        <p:txBody>
          <a:bodyPr vert="horz" lIns="121920" tIns="60960" rIns="121920" bIns="60960" rtlCol="0" anchor="ctr" anchorCtr="0">
            <a:noAutofit/>
          </a:bodyPr>
          <a:lstStyle>
            <a:lvl1pPr algn="ctr" defTabSz="685800" rtl="0" eaLnBrk="1" latinLnBrk="0" hangingPunct="1">
              <a:lnSpc>
                <a:spcPts val="8500"/>
              </a:lnSpc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sz="5333" dirty="0" smtClean="0"/>
              <a:t>1</a:t>
            </a:r>
            <a:endParaRPr lang="en-US" sz="5333" dirty="0"/>
          </a:p>
        </p:txBody>
      </p:sp>
      <p:pic>
        <p:nvPicPr>
          <p:cNvPr id="28" name="Picture 27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290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1091143" y="353539"/>
            <a:ext cx="4844672" cy="601833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3" hasCustomPrompt="1"/>
          </p:nvPr>
        </p:nvSpPr>
        <p:spPr>
          <a:xfrm>
            <a:off x="6180040" y="353539"/>
            <a:ext cx="4844672" cy="601833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887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775726" y="319722"/>
            <a:ext cx="10611501" cy="3159893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775726" y="3602973"/>
            <a:ext cx="4687439" cy="28312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5590003" y="3602973"/>
            <a:ext cx="5797224" cy="28312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644967" y="648288"/>
            <a:ext cx="9117469" cy="4528896"/>
          </a:xfrm>
        </p:spPr>
        <p:txBody>
          <a:bodyPr anchor="t" anchorCtr="0">
            <a:noAutofit/>
          </a:bodyPr>
          <a:lstStyle>
            <a:lvl1pPr>
              <a:lnSpc>
                <a:spcPts val="9093"/>
              </a:lnSpc>
              <a:defRPr sz="9600" b="1" i="0" baseline="0">
                <a:solidFill>
                  <a:srgbClr val="007CC2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SUBHEADING TITLE GOES HERE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11555896" y="5573145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</p:spTree>
    <p:extLst>
      <p:ext uri="{BB962C8B-B14F-4D97-AF65-F5344CB8AC3E}">
        <p14:creationId xmlns:p14="http://schemas.microsoft.com/office/powerpoint/2010/main" val="1737810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aragrag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2457251"/>
            <a:ext cx="5938904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2133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333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Paragraphs</a:t>
            </a:r>
            <a:br>
              <a:rPr lang="en-US" dirty="0" smtClean="0"/>
            </a:br>
            <a:r>
              <a:rPr lang="en-US" dirty="0" smtClean="0"/>
              <a:t>Open Sans Regular 10pt (NOTE: When copying and pasting text, please make sure everything is consistent. All text must be in Open Sans)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827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Para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2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2440573"/>
            <a:ext cx="5938904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Multiple Paragraphs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39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3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72" y="2378731"/>
            <a:ext cx="4004085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Columns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257544" y="2378731"/>
            <a:ext cx="4004085" cy="3992144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Two Columns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19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7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02032" y="426914"/>
            <a:ext cx="4490003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66" b="2766"/>
          <a:stretch/>
        </p:blipFill>
        <p:spPr>
          <a:xfrm>
            <a:off x="6909499" y="-35338"/>
            <a:ext cx="5282501" cy="6926468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1755396"/>
            <a:ext cx="4260296" cy="4561473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Content and Image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</p:spTree>
    <p:extLst>
      <p:ext uri="{BB962C8B-B14F-4D97-AF65-F5344CB8AC3E}">
        <p14:creationId xmlns:p14="http://schemas.microsoft.com/office/powerpoint/2010/main" val="2471318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02032" y="426914"/>
            <a:ext cx="4490003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9" r="1189"/>
          <a:stretch/>
        </p:blipFill>
        <p:spPr>
          <a:xfrm>
            <a:off x="6617251" y="-53392"/>
            <a:ext cx="5574748" cy="6959229"/>
          </a:xfrm>
          <a:prstGeom prst="rect">
            <a:avLst/>
          </a:prstGeom>
        </p:spPr>
      </p:pic>
      <p:sp>
        <p:nvSpPr>
          <p:cNvPr id="15" name="Text Placeholder 2"/>
          <p:cNvSpPr>
            <a:spLocks noGrp="1"/>
          </p:cNvSpPr>
          <p:nvPr>
            <p:ph type="body" idx="11" hasCustomPrompt="1"/>
          </p:nvPr>
        </p:nvSpPr>
        <p:spPr>
          <a:xfrm>
            <a:off x="810869" y="1755396"/>
            <a:ext cx="4260296" cy="4561473"/>
          </a:xfrm>
        </p:spPr>
        <p:txBody>
          <a:bodyPr>
            <a:noAutofit/>
          </a:bodyPr>
          <a:lstStyle>
            <a:lvl1pPr marL="0" marR="0" indent="0" algn="l" defTabSz="1219139" rtl="0" eaLnBrk="1" fontAlgn="auto" latinLnBrk="0" hangingPunct="1">
              <a:lnSpc>
                <a:spcPts val="14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67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39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2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84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41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698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557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219139" rtl="0" eaLnBrk="1" fontAlgn="auto" latinLnBrk="0" hangingPunct="1">
              <a:lnSpc>
                <a:spcPts val="2667"/>
              </a:lnSpc>
              <a:spcBef>
                <a:spcPts val="133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Content and Image2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</p:spTree>
    <p:extLst>
      <p:ext uri="{BB962C8B-B14F-4D97-AF65-F5344CB8AC3E}">
        <p14:creationId xmlns:p14="http://schemas.microsoft.com/office/powerpoint/2010/main" val="3503669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ple do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446183"/>
            <a:ext cx="636104" cy="25945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47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10869" y="346412"/>
            <a:ext cx="6613976" cy="1084824"/>
          </a:xfrm>
        </p:spPr>
        <p:txBody>
          <a:bodyPr anchor="t" anchorCtr="0">
            <a:noAutofit/>
          </a:bodyPr>
          <a:lstStyle>
            <a:lvl1pPr>
              <a:defRPr sz="3733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</a:lstStyle>
          <a:p>
            <a:r>
              <a:rPr lang="en-US" dirty="0" smtClean="0"/>
              <a:t>SLIDE TITLE</a:t>
            </a:r>
            <a:br>
              <a:rPr lang="en-US" dirty="0" smtClean="0"/>
            </a:br>
            <a:r>
              <a:rPr lang="en-US" dirty="0" smtClean="0"/>
              <a:t>SEMI BOLD 28PT</a:t>
            </a:r>
            <a:endParaRPr lang="en-US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810867" y="1468963"/>
            <a:ext cx="6613979" cy="404012"/>
          </a:xfrm>
        </p:spPr>
        <p:txBody>
          <a:bodyPr>
            <a:noAutofit/>
          </a:bodyPr>
          <a:lstStyle>
            <a:lvl1pPr marL="0" indent="0" algn="l">
              <a:buNone/>
              <a:defRPr sz="1600" b="1" i="0" baseline="0">
                <a:latin typeface="Open Sans Semibold" charset="0"/>
                <a:ea typeface="Open Sans Semibold" charset="0"/>
                <a:cs typeface="Open Sans Semibold" charset="0"/>
              </a:defRPr>
            </a:lvl1pPr>
            <a:lvl2pPr marL="609570" indent="0" algn="ctr">
              <a:buNone/>
              <a:defRPr sz="2667"/>
            </a:lvl2pPr>
            <a:lvl3pPr marL="1219139" indent="0" algn="ctr">
              <a:buNone/>
              <a:defRPr sz="2400"/>
            </a:lvl3pPr>
            <a:lvl4pPr marL="1828709" indent="0" algn="ctr">
              <a:buNone/>
              <a:defRPr sz="2133"/>
            </a:lvl4pPr>
            <a:lvl5pPr marL="2438278" indent="0" algn="ctr">
              <a:buNone/>
              <a:defRPr sz="2133"/>
            </a:lvl5pPr>
            <a:lvl6pPr marL="3047848" indent="0" algn="ctr">
              <a:buNone/>
              <a:defRPr sz="2133"/>
            </a:lvl6pPr>
            <a:lvl7pPr marL="3657417" indent="0" algn="ctr">
              <a:buNone/>
              <a:defRPr sz="2133"/>
            </a:lvl7pPr>
            <a:lvl8pPr marL="4266987" indent="0" algn="ctr">
              <a:buNone/>
              <a:defRPr sz="2133"/>
            </a:lvl8pPr>
            <a:lvl9pPr marL="4876557" indent="0" algn="ctr">
              <a:buNone/>
              <a:defRPr sz="2133"/>
            </a:lvl9pPr>
          </a:lstStyle>
          <a:p>
            <a:r>
              <a:rPr lang="en-US" dirty="0" smtClean="0"/>
              <a:t>Subtitle Open Sans Semi bold 12pt</a:t>
            </a:r>
            <a:endParaRPr 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10868" y="2313811"/>
            <a:ext cx="7234072" cy="3991933"/>
          </a:xfrm>
        </p:spPr>
        <p:txBody>
          <a:bodyPr>
            <a:noAutofit/>
          </a:bodyPr>
          <a:lstStyle>
            <a:lvl1pPr marL="380982" indent="-380982">
              <a:lnSpc>
                <a:spcPts val="1200"/>
              </a:lnSpc>
              <a:buClr>
                <a:srgbClr val="007CC2"/>
              </a:buClr>
              <a:buFont typeface="Arial" charset="0"/>
              <a:buChar char="•"/>
              <a:defRPr sz="1067" baseline="0">
                <a:latin typeface="Open Sans" charset="0"/>
                <a:ea typeface="Open Sans" charset="0"/>
                <a:cs typeface="Open Sans" charset="0"/>
              </a:defRPr>
            </a:lvl1pPr>
            <a:lvl2pPr marL="609570" indent="0">
              <a:buFontTx/>
              <a:buNone/>
              <a:defRPr/>
            </a:lvl2pPr>
            <a:lvl3pPr marL="1219139" indent="0">
              <a:buFontTx/>
              <a:buNone/>
              <a:defRPr/>
            </a:lvl3pPr>
            <a:lvl4pPr marL="1828709" indent="0">
              <a:buFontTx/>
              <a:buNone/>
              <a:defRPr/>
            </a:lvl4pPr>
            <a:lvl5pPr marL="2438278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Multiple Dot Point Option</a:t>
            </a:r>
            <a:br>
              <a:rPr lang="en-US" dirty="0" smtClean="0"/>
            </a:br>
            <a:r>
              <a:rPr lang="en-US" dirty="0" smtClean="0"/>
              <a:t>Open Sans Regular 8pt (NOTE: When copying and pasting text, please make sure everything is consistent. All text must be in Open Sans)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469" y="6124229"/>
            <a:ext cx="1222217" cy="62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191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x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747482"/>
            <a:ext cx="12192000" cy="110519"/>
          </a:xfrm>
          <a:prstGeom prst="rect">
            <a:avLst/>
          </a:prstGeom>
          <a:solidFill>
            <a:srgbClr val="007C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47" dirty="0" smtClean="0"/>
              <a:t>  </a:t>
            </a:r>
            <a:endParaRPr lang="en-US" sz="2047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-35595" y="-44496"/>
            <a:ext cx="12263195" cy="6809776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2667"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r>
              <a:rPr lang="en-US" dirty="0" smtClean="0"/>
              <a:t>Insert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747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E643E-3C83-354B-8BEF-E6E32C41E145}" type="datetimeFigureOut">
              <a:rPr lang="en-US" smtClean="0"/>
              <a:t>3/22/2018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985B2-4699-F845-A93D-D6C6419571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531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870" y="346412"/>
            <a:ext cx="8716589" cy="538275"/>
          </a:xfrm>
        </p:spPr>
        <p:txBody>
          <a:bodyPr/>
          <a:lstStyle/>
          <a:p>
            <a:r>
              <a:rPr lang="en-US" dirty="0" smtClean="0"/>
              <a:t>CASE STUDY: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810867" y="884687"/>
            <a:ext cx="4862347" cy="404012"/>
          </a:xfrm>
        </p:spPr>
        <p:txBody>
          <a:bodyPr/>
          <a:lstStyle/>
          <a:p>
            <a:r>
              <a:rPr lang="en-US" dirty="0" smtClean="0"/>
              <a:t>HYUNDAI DEALER CO-OP PACKAGE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10870" y="1358012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rgbClr val="007AC2"/>
                </a:solidFill>
                <a:latin typeface="Open Sans"/>
                <a:cs typeface="Open Sans"/>
              </a:rPr>
              <a:t>Objective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788" y="1592681"/>
            <a:ext cx="951483" cy="9514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13" y="4956698"/>
            <a:ext cx="985836" cy="9858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267" y="3239461"/>
            <a:ext cx="914439" cy="9144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10868" y="2726233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rgbClr val="007AC2"/>
                </a:solidFill>
                <a:latin typeface="Open Sans"/>
                <a:cs typeface="Open Sans"/>
              </a:rPr>
              <a:t>Solution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3825" y="4603129"/>
            <a:ext cx="1579321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AU" sz="2133" b="1" dirty="0">
                <a:solidFill>
                  <a:srgbClr val="007AC2"/>
                </a:solidFill>
                <a:latin typeface="Open Sans"/>
                <a:cs typeface="Open Sans"/>
              </a:rPr>
              <a:t>Results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401817" y="1407724"/>
            <a:ext cx="4527794" cy="114220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</a:t>
            </a:r>
            <a:r>
              <a:rPr lang="en-AU" altLang="en-US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create high reach awareness of the Hyundai model run-out sale in the WA market amongst an in-market audience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  <a:defRPr/>
            </a:pPr>
            <a:r>
              <a:rPr lang="en-AU" altLang="en-US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stimulate leads, and drive inquiry through to dealers within Hyundai’s WA Dealer Co-Op</a:t>
            </a:r>
            <a:endParaRPr lang="en-AU" altLang="en-US" sz="1200" dirty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401819" y="2538982"/>
            <a:ext cx="4615926" cy="1456815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altLang="en-US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Intender reach, targeting consumers with standard display units both on and off network, with VFACTS and Geo targeting applied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Showcase </a:t>
            </a:r>
            <a:r>
              <a:rPr lang="en-AU" altLang="en-US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listing performance tool, enabling WA Co-Op dealers </a:t>
            </a:r>
            <a:r>
              <a:rPr lang="en-AU" altLang="en-US" sz="1200" dirty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to increase the awareness of </a:t>
            </a:r>
            <a:r>
              <a:rPr lang="en-AU" altLang="en-US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relevant inventory via prominent placement within search results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Multi Listing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performance tool, enabling consumers to easily preview </a:t>
            </a:r>
            <a:r>
              <a:rPr lang="en-A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other relevant stock </a:t>
            </a:r>
            <a:r>
              <a:rPr lang="en-A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items available from the franchised dealers via an expandable drop-down within search results</a:t>
            </a:r>
            <a:endParaRPr lang="en-AU" sz="1200" dirty="0">
              <a:solidFill>
                <a:schemeClr val="tx1">
                  <a:lumMod val="75000"/>
                  <a:lumOff val="25000"/>
                </a:schemeClr>
              </a:solidFill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endParaRPr lang="en-AU" altLang="en-US" sz="1200" dirty="0" smtClean="0">
              <a:solidFill>
                <a:srgbClr val="404040"/>
              </a:solidFill>
              <a:latin typeface="Open Sans Light"/>
              <a:ea typeface="MS PGothic" pitchFamily="34" charset="-128"/>
              <a:cs typeface="Open Sans Ligh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97238" y="4713735"/>
            <a:ext cx="4532374" cy="1818463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 smtClean="0">
                <a:solidFill>
                  <a:srgbClr val="40404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The campaign delivered a</a:t>
            </a:r>
            <a:r>
              <a:rPr lang="en-AU" sz="1200" dirty="0" smtClean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 3.08 x increase in views per car </a:t>
            </a:r>
            <a:r>
              <a:rPr lang="en-AU" sz="1200" dirty="0" smtClean="0">
                <a:solidFill>
                  <a:srgbClr val="404040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listed by WA Co-Op dealers</a:t>
            </a:r>
          </a:p>
          <a:p>
            <a:pPr marL="234945" indent="-234945" defTabSz="914377">
              <a:spcBef>
                <a:spcPts val="400"/>
              </a:spcBef>
              <a:spcAft>
                <a:spcPts val="400"/>
              </a:spcAft>
              <a:buClr>
                <a:prstClr val="black">
                  <a:lumMod val="75000"/>
                  <a:lumOff val="25000"/>
                </a:prstClr>
              </a:buClr>
              <a:buFont typeface="Arial" panose="020B0604020202020204" pitchFamily="34" charset="0"/>
              <a:buChar char="•"/>
              <a:defRPr/>
            </a:pPr>
            <a:r>
              <a:rPr lang="en-AU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During the campaign period there was a </a:t>
            </a:r>
            <a:r>
              <a:rPr lang="en-AU" sz="120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3.35 x increase in </a:t>
            </a:r>
            <a:r>
              <a:rPr lang="en-AU" sz="1200" dirty="0" smtClean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leads </a:t>
            </a:r>
            <a:r>
              <a:rPr lang="en-AU" sz="120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per car</a:t>
            </a:r>
            <a:r>
              <a:rPr lang="en-AU" sz="1200" dirty="0" smtClean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 </a:t>
            </a:r>
            <a:r>
              <a:rPr lang="en-AU" sz="1200" dirty="0">
                <a:solidFill>
                  <a:srgbClr val="404040"/>
                </a:solidFill>
                <a:latin typeface="Open Sans Semibold"/>
                <a:ea typeface="MS PGothic" pitchFamily="34" charset="-128"/>
                <a:cs typeface="Open Sans Semibold"/>
              </a:rPr>
              <a:t>submitted</a:t>
            </a:r>
            <a:r>
              <a:rPr lang="en-AU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 to dealers </a:t>
            </a:r>
            <a:r>
              <a:rPr lang="en-AU" sz="1200" dirty="0" smtClean="0">
                <a:solidFill>
                  <a:srgbClr val="404040"/>
                </a:solidFill>
                <a:latin typeface="Open Sans Light"/>
                <a:ea typeface="MS PGothic" pitchFamily="34" charset="-128"/>
                <a:cs typeface="Open Sans Light"/>
              </a:rPr>
              <a:t>within the WA Dealer Co-Op.</a:t>
            </a:r>
            <a:endParaRPr lang="en-AU" sz="1200" dirty="0">
              <a:solidFill>
                <a:srgbClr val="404040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6532198"/>
            <a:ext cx="73153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7"/>
            <a:r>
              <a:rPr lang="en-AU" sz="800" dirty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Source: carsales internal </a:t>
            </a:r>
            <a:r>
              <a:rPr lang="en-AU" sz="8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data, January 2018</a:t>
            </a:r>
            <a:endParaRPr lang="en-AU" sz="800" dirty="0">
              <a:solidFill>
                <a:prstClr val="black">
                  <a:lumMod val="75000"/>
                  <a:lumOff val="25000"/>
                </a:prst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8427" y="571890"/>
            <a:ext cx="4632670" cy="35555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/>
          <a:srcRect l="24856" t="6577" r="38487"/>
          <a:stretch/>
        </p:blipFill>
        <p:spPr>
          <a:xfrm>
            <a:off x="7982750" y="2329717"/>
            <a:ext cx="2541457" cy="38939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33918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161</Words>
  <Application>Microsoft Office PowerPoint</Application>
  <PresentationFormat>Widescreen</PresentationFormat>
  <Paragraphs>14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MS PGothic</vt:lpstr>
      <vt:lpstr>Arial</vt:lpstr>
      <vt:lpstr>Calibri</vt:lpstr>
      <vt:lpstr>Calibri Light</vt:lpstr>
      <vt:lpstr>Open Sans</vt:lpstr>
      <vt:lpstr>Open Sans Light</vt:lpstr>
      <vt:lpstr>Open Sans Semibold</vt:lpstr>
      <vt:lpstr>1_Office Theme</vt:lpstr>
      <vt:lpstr>CASE STUDY:</vt:lpstr>
    </vt:vector>
  </TitlesOfParts>
  <Company>carsales.com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STUDY:</dc:title>
  <dc:creator>Henny Darvall</dc:creator>
  <cp:lastModifiedBy>Henny Darvall</cp:lastModifiedBy>
  <cp:revision>26</cp:revision>
  <dcterms:created xsi:type="dcterms:W3CDTF">2017-06-27T00:56:12Z</dcterms:created>
  <dcterms:modified xsi:type="dcterms:W3CDTF">2018-03-22T02:40:21Z</dcterms:modified>
</cp:coreProperties>
</file>