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45405-92E4-40B2-83C9-CC0169C93BBC}" type="datetimeFigureOut">
              <a:rPr lang="en-AU" smtClean="0"/>
              <a:t>19/02/2018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D13F4-19C2-4AA7-8294-1CA980EFCD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05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 the first 4 months of 2017 Only 19% reasoned within 2 hours </a:t>
            </a:r>
          </a:p>
          <a:p>
            <a:r>
              <a:rPr lang="en-AU" dirty="0" smtClean="0"/>
              <a:t>We have found best practice to respond in 30 minutes – 3 other dealers – own that customer</a:t>
            </a:r>
            <a:r>
              <a:rPr lang="en-AU" baseline="0" dirty="0" smtClean="0"/>
              <a:t>  - stock locator and get them looking at other stock on your yard. </a:t>
            </a:r>
            <a:endParaRPr lang="en-AU" dirty="0" smtClean="0"/>
          </a:p>
          <a:p>
            <a:r>
              <a:rPr lang="en-AU" dirty="0" smtClean="0"/>
              <a:t>46% not followed up within 14 days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29024-E1C2-214D-A061-127650A36D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18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Trucks,%20Farms,%20Construction%20v2/01%20Images/Images/Construction/iStock-646906938-cropped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Trucks,%20Farms,%20Construction%20v2/01%20Images/Images/Construction/iStock-505648636-cropped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%202/04%20Logos/constructionsales_Logo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2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0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48736" y="2783840"/>
            <a:ext cx="7677441" cy="3799522"/>
          </a:xfrm>
        </p:spPr>
        <p:txBody>
          <a:bodyPr>
            <a:noAutofit/>
          </a:bodyPr>
          <a:lstStyle>
            <a:lvl1pPr marL="0" marR="0" indent="0" algn="l" defTabSz="1125444" rtl="0" eaLnBrk="1" fontAlgn="auto" latinLnBrk="0" hangingPunct="1">
              <a:lnSpc>
                <a:spcPts val="2462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3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25444" rtl="0" eaLnBrk="1" fontAlgn="auto" latinLnBrk="0" hangingPunct="1">
              <a:lnSpc>
                <a:spcPts val="2462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Paragraph Option</a:t>
            </a:r>
            <a:br>
              <a:rPr lang="en-US" dirty="0" smtClean="0"/>
            </a:br>
            <a:r>
              <a:rPr lang="en-US" dirty="0" smtClean="0"/>
              <a:t>Open Sans Regular 14pt (NOTE: When copying and pasting text, please make sure everything is consistent. All text must be in Open Sans)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395607"/>
            <a:ext cx="6105211" cy="1148713"/>
          </a:xfrm>
        </p:spPr>
        <p:txBody>
          <a:bodyPr anchor="t" anchorCtr="0">
            <a:noAutofit/>
          </a:bodyPr>
          <a:lstStyle>
            <a:lvl1pPr>
              <a:defRPr sz="492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6" name="Rectangle 15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183086"/>
            <a:ext cx="1472065" cy="5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698249"/>
            <a:ext cx="10515600" cy="5339134"/>
          </a:xfrm>
        </p:spPr>
        <p:txBody>
          <a:bodyPr anchor="t" anchorCtr="0">
            <a:noAutofit/>
          </a:bodyPr>
          <a:lstStyle>
            <a:lvl1pPr>
              <a:lnSpc>
                <a:spcPts val="10462"/>
              </a:lnSpc>
              <a:defRPr sz="10831" b="1" i="0" baseline="0">
                <a:solidFill>
                  <a:srgbClr val="FFA52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SUBHEADING</a:t>
            </a:r>
            <a:br>
              <a:rPr lang="en-US" dirty="0" smtClean="0"/>
            </a:br>
            <a:r>
              <a:rPr lang="en-US" dirty="0" smtClean="0"/>
              <a:t>TITLE 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495315" y="5603073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005289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8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411945"/>
            <a:ext cx="6103623" cy="1123779"/>
          </a:xfrm>
        </p:spPr>
        <p:txBody>
          <a:bodyPr anchor="t" anchorCtr="0">
            <a:noAutofit/>
          </a:bodyPr>
          <a:lstStyle>
            <a:lvl1pPr>
              <a:defRPr sz="4923" b="1" i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2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Two Column Paragraph Option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10351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Second Column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8" name="Rectangle 17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090996"/>
            <a:ext cx="1472065" cy="6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6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411945"/>
            <a:ext cx="6103623" cy="1123779"/>
          </a:xfrm>
        </p:spPr>
        <p:txBody>
          <a:bodyPr anchor="t" anchorCtr="0">
            <a:noAutofit/>
          </a:bodyPr>
          <a:lstStyle>
            <a:lvl1pPr>
              <a:defRPr sz="4923" b="1" i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2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Two Column Paragraph Option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10351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Second Column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8" name="Rectangle 17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183086"/>
            <a:ext cx="1472065" cy="5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and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411945"/>
            <a:ext cx="6103623" cy="1123779"/>
          </a:xfrm>
        </p:spPr>
        <p:txBody>
          <a:bodyPr anchor="t" anchorCtr="0">
            <a:noAutofit/>
          </a:bodyPr>
          <a:lstStyle>
            <a:lvl1pPr>
              <a:defRPr sz="4923" b="1" i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2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Two Column Paragraph Option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10351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Second Column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5" name="Rectangle 14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183086"/>
            <a:ext cx="1472065" cy="5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aragra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411945"/>
            <a:ext cx="6103623" cy="1123779"/>
          </a:xfrm>
        </p:spPr>
        <p:txBody>
          <a:bodyPr anchor="t" anchorCtr="0">
            <a:noAutofit/>
          </a:bodyPr>
          <a:lstStyle>
            <a:lvl1pPr>
              <a:defRPr sz="4923" b="1" i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2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Two Column Paragraph Option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10351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Second Column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193971"/>
            <a:ext cx="1472065" cy="5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698249"/>
            <a:ext cx="10515600" cy="5339134"/>
          </a:xfrm>
        </p:spPr>
        <p:txBody>
          <a:bodyPr anchor="t" anchorCtr="0">
            <a:noAutofit/>
          </a:bodyPr>
          <a:lstStyle>
            <a:lvl1pPr>
              <a:lnSpc>
                <a:spcPts val="10462"/>
              </a:lnSpc>
              <a:defRPr sz="10831" b="1" i="0" baseline="0">
                <a:solidFill>
                  <a:srgbClr val="FFA52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SUBHEADING</a:t>
            </a:r>
            <a:br>
              <a:rPr lang="en-US" dirty="0" smtClean="0"/>
            </a:br>
            <a:r>
              <a:rPr lang="en-US" dirty="0" smtClean="0"/>
              <a:t>TITLE 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95315" y="5603073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00528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0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48736" y="2783840"/>
            <a:ext cx="7677441" cy="3799522"/>
          </a:xfrm>
        </p:spPr>
        <p:txBody>
          <a:bodyPr>
            <a:noAutofit/>
          </a:bodyPr>
          <a:lstStyle>
            <a:lvl1pPr marL="0" marR="0" indent="0" algn="l" defTabSz="1125444" rtl="0" eaLnBrk="1" fontAlgn="auto" latinLnBrk="0" hangingPunct="1">
              <a:lnSpc>
                <a:spcPts val="2462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23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25444" rtl="0" eaLnBrk="1" fontAlgn="auto" latinLnBrk="0" hangingPunct="1">
              <a:lnSpc>
                <a:spcPts val="2462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Paragraph Option</a:t>
            </a:r>
            <a:br>
              <a:rPr lang="en-US" dirty="0" smtClean="0"/>
            </a:br>
            <a:r>
              <a:rPr lang="en-US" dirty="0" smtClean="0"/>
              <a:t>Open Sans Regular 14pt (NOTE: When copying and pasting text, please make sure everything is consistent. All text must be in Open Sans)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395607"/>
            <a:ext cx="6105211" cy="1148713"/>
          </a:xfrm>
        </p:spPr>
        <p:txBody>
          <a:bodyPr anchor="t" anchorCtr="0">
            <a:noAutofit/>
          </a:bodyPr>
          <a:lstStyle>
            <a:lvl1pPr>
              <a:defRPr sz="492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0" name="Rectangle 9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272834"/>
            <a:ext cx="147206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5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395607"/>
            <a:ext cx="6105211" cy="1148713"/>
          </a:xfrm>
        </p:spPr>
        <p:txBody>
          <a:bodyPr anchor="t" anchorCtr="0">
            <a:noAutofit/>
          </a:bodyPr>
          <a:lstStyle>
            <a:lvl1pPr>
              <a:defRPr sz="492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2783840"/>
            <a:ext cx="7677441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Multiple Paragraph Option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341322" y="395608"/>
            <a:ext cx="4618892" cy="169449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 and resize accordingly</a:t>
            </a:r>
            <a:br>
              <a:rPr lang="en-US" dirty="0" smtClean="0"/>
            </a:br>
            <a:r>
              <a:rPr lang="en-US" dirty="0" smtClean="0"/>
              <a:t>Align image to the left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4" name="Rectangle 13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272834"/>
            <a:ext cx="147206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6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aragraph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411945"/>
            <a:ext cx="6103623" cy="1123779"/>
          </a:xfrm>
        </p:spPr>
        <p:txBody>
          <a:bodyPr anchor="t" anchorCtr="0">
            <a:noAutofit/>
          </a:bodyPr>
          <a:lstStyle>
            <a:lvl1pPr>
              <a:defRPr sz="4923" b="1" i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2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Two Column Paragraph Option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10351" y="2291474"/>
            <a:ext cx="5207298" cy="3799522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Second Column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2" name="Rectangle 11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090996"/>
            <a:ext cx="1472065" cy="6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9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 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3" y="1723583"/>
            <a:ext cx="5179809" cy="4359583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One Column and Image Simple Layout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464612"/>
            <a:ext cx="5368987" cy="89255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Title Open Sans Semi bold 18pt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242" y="-42215"/>
            <a:ext cx="5985611" cy="69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5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 Simple 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3" y="1723583"/>
            <a:ext cx="5179809" cy="4359583"/>
          </a:xfrm>
        </p:spPr>
        <p:txBody>
          <a:bodyPr>
            <a:noAutofit/>
          </a:bodyPr>
          <a:lstStyle>
            <a:lvl1pPr marL="0" indent="0">
              <a:lnSpc>
                <a:spcPts val="2215"/>
              </a:lnSpc>
              <a:buFontTx/>
              <a:buNone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One Column and Image Simple Layout2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464612"/>
            <a:ext cx="5368987" cy="89255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Title Open Sans Semi bold 18pt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243" y="2472"/>
            <a:ext cx="6536402" cy="68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01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Dot Poi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411944"/>
            <a:ext cx="6105211" cy="1112057"/>
          </a:xfrm>
        </p:spPr>
        <p:txBody>
          <a:bodyPr anchor="t" anchorCtr="0">
            <a:noAutofit/>
          </a:bodyPr>
          <a:lstStyle>
            <a:lvl1pPr>
              <a:defRPr sz="4923" b="1" i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40PT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38201" y="1628460"/>
            <a:ext cx="6105211" cy="461641"/>
          </a:xfrm>
        </p:spPr>
        <p:txBody>
          <a:bodyPr>
            <a:noAutofit/>
          </a:bodyPr>
          <a:lstStyle>
            <a:lvl1pPr marL="0" indent="0" algn="l">
              <a:buNone/>
              <a:defRPr sz="2215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en-US" dirty="0" smtClean="0"/>
              <a:t>Subtitle Open Sans Semi bold 18pt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3" y="2549380"/>
            <a:ext cx="9306103" cy="3799522"/>
          </a:xfrm>
        </p:spPr>
        <p:txBody>
          <a:bodyPr>
            <a:noAutofit/>
          </a:bodyPr>
          <a:lstStyle>
            <a:lvl1pPr marL="351701" indent="-351701">
              <a:lnSpc>
                <a:spcPts val="1846"/>
              </a:lnSpc>
              <a:buClr>
                <a:srgbClr val="ED1C24"/>
              </a:buClr>
              <a:buFont typeface="Arial" charset="0"/>
              <a:buChar char="•"/>
              <a:defRPr sz="1477" baseline="0">
                <a:latin typeface="Open Sans" charset="0"/>
                <a:ea typeface="Open Sans" charset="0"/>
                <a:cs typeface="Open Sans" charset="0"/>
              </a:defRPr>
            </a:lvl1pPr>
            <a:lvl2pPr marL="562722" indent="0">
              <a:buFontTx/>
              <a:buNone/>
              <a:defRPr/>
            </a:lvl2pPr>
            <a:lvl3pPr marL="1125444" indent="0">
              <a:buFontTx/>
              <a:buNone/>
              <a:defRPr/>
            </a:lvl3pPr>
            <a:lvl4pPr marL="1688165" indent="0">
              <a:buFontTx/>
              <a:buNone/>
              <a:defRPr/>
            </a:lvl4pPr>
            <a:lvl5pPr marL="2250887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Multiple Dot Point Option</a:t>
            </a:r>
            <a:br>
              <a:rPr lang="en-US" dirty="0" smtClean="0"/>
            </a:br>
            <a:r>
              <a:rPr lang="en-US" dirty="0" smtClean="0"/>
              <a:t>Open Sans Regular 12pt (NOTE: When copying and pasting text, please make sure everything is consistent. All text must be in Open Sans)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93487"/>
            <a:ext cx="696686" cy="246742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sp>
        <p:nvSpPr>
          <p:cNvPr id="10" name="Rectangle 9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82" y="6272834"/>
            <a:ext cx="147206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7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158714" y="-77444"/>
            <a:ext cx="12480569" cy="68384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62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155235" y="385296"/>
            <a:ext cx="5367216" cy="566870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62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37545" y="385296"/>
            <a:ext cx="5367216" cy="566870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62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3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1159648" y="333233"/>
            <a:ext cx="9795232" cy="33446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62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159649" y="3756793"/>
            <a:ext cx="4326866" cy="26127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62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603596" y="3756793"/>
            <a:ext cx="5351284" cy="26127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62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6756400"/>
            <a:ext cx="12192001" cy="101600"/>
          </a:xfrm>
          <a:prstGeom prst="rect">
            <a:avLst/>
          </a:prstGeom>
          <a:solidFill>
            <a:srgbClr val="FFA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>
              <a:solidFill>
                <a:srgbClr val="486E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89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772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1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0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1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8275-8907-A045-92AF-DB780CE793F3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BB0C-5E20-774E-8AA3-C50EB9CD6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10870" y="280310"/>
            <a:ext cx="8716589" cy="538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23" b="1" i="0" kern="120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sz="3730" dirty="0" smtClean="0"/>
              <a:t>CASE STUDY:</a:t>
            </a:r>
            <a:endParaRPr lang="en-US" sz="373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810867" y="884687"/>
            <a:ext cx="5806243" cy="404012"/>
          </a:xfrm>
        </p:spPr>
        <p:txBody>
          <a:bodyPr/>
          <a:lstStyle/>
          <a:p>
            <a:r>
              <a:rPr lang="en-US" sz="1600" dirty="0" smtClean="0"/>
              <a:t>Audience – LL&amp;I Intender Package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10868" y="1514676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chemeClr val="accent4"/>
                </a:solidFill>
                <a:latin typeface="Open Sans"/>
                <a:cs typeface="Open Sans"/>
              </a:rPr>
              <a:t>Objective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5" y="1812573"/>
            <a:ext cx="951483" cy="951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0" y="5053827"/>
            <a:ext cx="985836" cy="913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51" y="3420027"/>
            <a:ext cx="914439" cy="9144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4768" y="4701397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chemeClr val="accent4"/>
                </a:solidFill>
                <a:latin typeface="Open Sans"/>
                <a:cs typeface="Open Sans"/>
              </a:rPr>
              <a:t>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14" y="6517314"/>
            <a:ext cx="7315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AU" sz="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constructionsales </a:t>
            </a:r>
            <a:r>
              <a:rPr lang="en-A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</a:t>
            </a:r>
            <a:r>
              <a:rPr lang="en-AU" sz="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AU" sz="60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90185" y="1589364"/>
            <a:ext cx="4572475" cy="110244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400" b="1" dirty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 increase awareness and consideration </a:t>
            </a:r>
            <a:r>
              <a:rPr lang="en-AU" altLang="en-US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of </a:t>
            </a:r>
            <a:r>
              <a:rPr lang="en-AU" altLang="en-US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‘Boss Buckets’ </a:t>
            </a:r>
            <a:r>
              <a:rPr lang="en-AU" altLang="en-US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amongst an </a:t>
            </a:r>
            <a:r>
              <a:rPr lang="en-AU" altLang="en-US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in-market audience close to finalising purchase.</a:t>
            </a:r>
            <a:endParaRPr lang="en-AU" altLang="en-US" sz="1400" dirty="0">
              <a:solidFill>
                <a:srgbClr val="404040"/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7029" y="2927923"/>
            <a:ext cx="4409361" cy="11299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400" b="1" dirty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Targeting an Intender audience </a:t>
            </a:r>
            <a:r>
              <a:rPr lang="en-AU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(based </a:t>
            </a:r>
            <a:r>
              <a:rPr lang="en-AU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on </a:t>
            </a:r>
            <a:r>
              <a:rPr lang="en-AU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on-site </a:t>
            </a:r>
            <a:r>
              <a:rPr lang="en-AU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activity) with standard display units across desktop, mobile, tablet and App. </a:t>
            </a:r>
          </a:p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400" b="1" dirty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Campaign activity both on-network </a:t>
            </a:r>
            <a:r>
              <a:rPr lang="en-AU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through </a:t>
            </a:r>
            <a:r>
              <a:rPr lang="en-AU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constructionsales network </a:t>
            </a:r>
            <a:r>
              <a:rPr lang="en-AU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and off-network via Audience 360.</a:t>
            </a:r>
          </a:p>
          <a:p>
            <a:pPr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AU" sz="14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AU" sz="1400" dirty="0">
              <a:solidFill>
                <a:srgbClr val="404040"/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7029" y="4887463"/>
            <a:ext cx="4345403" cy="15315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400" b="1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CTR for the campaign was 5.3 x higher </a:t>
            </a:r>
            <a:r>
              <a:rPr lang="en-AU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with </a:t>
            </a:r>
            <a:r>
              <a:rPr lang="en-AU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Intender </a:t>
            </a:r>
            <a:r>
              <a:rPr lang="en-AU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targeting compared </a:t>
            </a:r>
            <a:r>
              <a:rPr lang="en-AU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to </a:t>
            </a:r>
            <a:r>
              <a:rPr lang="en-AU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CTR results from Industry </a:t>
            </a:r>
            <a:r>
              <a:rPr lang="en-AU" sz="14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category targeting</a:t>
            </a:r>
            <a:r>
              <a:rPr lang="en-AU" sz="14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.</a:t>
            </a:r>
            <a:endParaRPr lang="en-AU" sz="1400" dirty="0">
              <a:solidFill>
                <a:srgbClr val="404040"/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746" y="621929"/>
            <a:ext cx="4168643" cy="333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2534" y="3257705"/>
            <a:ext cx="1593332" cy="2973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t="1063" r="170" b="1"/>
          <a:stretch/>
        </p:blipFill>
        <p:spPr>
          <a:xfrm>
            <a:off x="9207616" y="3257705"/>
            <a:ext cx="1499499" cy="29568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4768" y="3061953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chemeClr val="accent4"/>
                </a:solidFill>
                <a:latin typeface="Open Sans"/>
                <a:cs typeface="Open San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171765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147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Open Sans</vt:lpstr>
      <vt:lpstr>Open Sans Light</vt:lpstr>
      <vt:lpstr>Open Sans Semibold</vt:lpstr>
      <vt:lpstr>1_Office Theme</vt:lpstr>
      <vt:lpstr>PowerPoint Presentation</vt:lpstr>
    </vt:vector>
  </TitlesOfParts>
  <Company>carsales.com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up – how long did it take a dealer to contact</dc:title>
  <dc:creator>Henny Darvall</dc:creator>
  <cp:lastModifiedBy>Henny Darvall</cp:lastModifiedBy>
  <cp:revision>5</cp:revision>
  <dcterms:created xsi:type="dcterms:W3CDTF">2018-01-23T04:33:09Z</dcterms:created>
  <dcterms:modified xsi:type="dcterms:W3CDTF">2018-02-18T22:19:55Z</dcterms:modified>
</cp:coreProperties>
</file>