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1C30F-179C-4F2B-B259-0409F10B137F}" type="datetimeFigureOut">
              <a:rPr lang="en-AU" smtClean="0"/>
              <a:t>30/05/2018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383F-7299-4B04-92A9-B40520BC15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90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74A41B-7C09-DB43-B20E-CB6E4CD3CF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4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jana.hoang/Desktop/Powerpoint%20Template/02%20Logos/Carsales_Blue_RGB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jana.hoang/Desktop/Powerpoint%20Template/02%20Logos/Carsales_Blue_RGB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jana.hoang/Desktop/Powerpoint%20Template/02%20Logos/Carsales_Blue_RGB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jana.hoang/Desktop/Powerpoint%20Template/02%20Logos/Carsales_Blue_RGB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jana.hoang/Desktop/Powerpoint%20Template/01%20Images/carsales-10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jana.hoang/Desktop/Carsales%20Powerpoint%20Template/01%20Images/carsales-2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jana.hoang/Desktop/Powerpoint%20Template/02%20Logos/Carsales_Blue_RGB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 userDrawn="1"/>
        </p:nvSpPr>
        <p:spPr>
          <a:xfrm>
            <a:off x="1592523" y="660996"/>
            <a:ext cx="1130208" cy="1130208"/>
          </a:xfrm>
          <a:prstGeom prst="ellipse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>
              <a:solidFill>
                <a:srgbClr val="ED1C24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1592523" y="2064109"/>
            <a:ext cx="1130208" cy="1130208"/>
          </a:xfrm>
          <a:prstGeom prst="ellipse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>
              <a:solidFill>
                <a:srgbClr val="ED1C24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1592523" y="3467223"/>
            <a:ext cx="1130208" cy="1130208"/>
          </a:xfrm>
          <a:prstGeom prst="ellipse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>
              <a:solidFill>
                <a:srgbClr val="ED1C24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10" name="Oval 9"/>
          <p:cNvSpPr/>
          <p:nvPr userDrawn="1"/>
        </p:nvSpPr>
        <p:spPr>
          <a:xfrm>
            <a:off x="1592523" y="4870336"/>
            <a:ext cx="1130208" cy="1130208"/>
          </a:xfrm>
          <a:prstGeom prst="ellipse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>
              <a:solidFill>
                <a:srgbClr val="ED1C24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1592109" y="2197019"/>
            <a:ext cx="1121315" cy="630212"/>
          </a:xfrm>
          <a:prstGeom prst="rect">
            <a:avLst/>
          </a:prstGeom>
        </p:spPr>
        <p:txBody>
          <a:bodyPr vert="horz" lIns="121920" tIns="60960" rIns="121920" bIns="60960" rtlCol="0" anchor="ctr" anchorCtr="0">
            <a:noAutofit/>
          </a:bodyPr>
          <a:lstStyle>
            <a:lvl1pPr algn="ctr" defTabSz="685800" rtl="0" eaLnBrk="1" latinLnBrk="0" hangingPunct="1">
              <a:lnSpc>
                <a:spcPts val="85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sz="5333" dirty="0" smtClean="0"/>
              <a:t>2</a:t>
            </a:r>
            <a:endParaRPr lang="en-US" sz="5333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601416" y="3600782"/>
            <a:ext cx="1121315" cy="630212"/>
          </a:xfrm>
          <a:prstGeom prst="rect">
            <a:avLst/>
          </a:prstGeom>
        </p:spPr>
        <p:txBody>
          <a:bodyPr vert="horz" lIns="121920" tIns="60960" rIns="121920" bIns="60960" rtlCol="0" anchor="ctr" anchorCtr="0">
            <a:noAutofit/>
          </a:bodyPr>
          <a:lstStyle>
            <a:lvl1pPr algn="ctr" defTabSz="685800" rtl="0" eaLnBrk="1" latinLnBrk="0" hangingPunct="1">
              <a:lnSpc>
                <a:spcPts val="85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sz="5333" dirty="0" smtClean="0"/>
              <a:t>3</a:t>
            </a:r>
            <a:endParaRPr lang="en-US" sz="5333" dirty="0"/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1557243" y="5000398"/>
            <a:ext cx="1121315" cy="630212"/>
          </a:xfrm>
          <a:prstGeom prst="rect">
            <a:avLst/>
          </a:prstGeom>
        </p:spPr>
        <p:txBody>
          <a:bodyPr vert="horz" lIns="121920" tIns="60960" rIns="121920" bIns="60960" rtlCol="0" anchor="ctr" anchorCtr="0">
            <a:noAutofit/>
          </a:bodyPr>
          <a:lstStyle>
            <a:lvl1pPr algn="ctr" defTabSz="685800" rtl="0" eaLnBrk="1" latinLnBrk="0" hangingPunct="1">
              <a:lnSpc>
                <a:spcPts val="85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sz="5333" dirty="0" smtClean="0"/>
              <a:t>4</a:t>
            </a:r>
            <a:endParaRPr lang="en-US" sz="5333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76447" y="660997"/>
            <a:ext cx="3744000" cy="113020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533"/>
              </a:lnSpc>
              <a:buNone/>
              <a:defRPr sz="2133" b="1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dirty="0" smtClean="0"/>
              <a:t>BOLD 16PT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3076447" y="2064111"/>
            <a:ext cx="3744000" cy="113020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533"/>
              </a:lnSpc>
              <a:buNone/>
              <a:defRPr sz="2133" b="1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NOTE: Please use a soft return when starting </a:t>
            </a:r>
            <a:br>
              <a:rPr lang="en-US" dirty="0" smtClean="0"/>
            </a:br>
            <a:r>
              <a:rPr lang="en-US" dirty="0" smtClean="0"/>
              <a:t>a new line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076447" y="3467223"/>
            <a:ext cx="3744000" cy="113020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533"/>
              </a:lnSpc>
              <a:buNone/>
              <a:defRPr sz="2133" b="1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SOFT RETURN</a:t>
            </a:r>
            <a:br>
              <a:rPr lang="en-US" dirty="0" smtClean="0"/>
            </a:br>
            <a:r>
              <a:rPr lang="en-US" dirty="0" smtClean="0"/>
              <a:t>= SHIFT + ENTER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3076447" y="4832378"/>
            <a:ext cx="3744000" cy="1168167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533"/>
              </a:lnSpc>
              <a:buNone/>
              <a:defRPr sz="2133" b="1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BOLD 16PT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071932" y="677863"/>
            <a:ext cx="3847853" cy="1117327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267"/>
              </a:lnSpc>
              <a:buNone/>
              <a:defRPr sz="1867" b="0" i="0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TITLE REGULAR 14PT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071932" y="2068096"/>
            <a:ext cx="3847853" cy="113020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267"/>
              </a:lnSpc>
              <a:buNone/>
              <a:defRPr sz="1867" b="0" i="0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If numbers need to added or removed, you will need to make edits to the master page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7071932" y="3471209"/>
            <a:ext cx="3847853" cy="1130208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267"/>
              </a:lnSpc>
              <a:buNone/>
              <a:defRPr sz="1867" b="0" i="0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MASTER PAGE: This is found under VIEW &gt; SLIDE MASTER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7071932" y="4832378"/>
            <a:ext cx="3847853" cy="1168167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ts val="2267"/>
              </a:lnSpc>
              <a:buNone/>
              <a:defRPr sz="1867" b="0" i="0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1867"/>
            </a:lvl2pPr>
            <a:lvl3pPr marL="1219139" indent="0">
              <a:buNone/>
              <a:defRPr sz="1600"/>
            </a:lvl3pPr>
            <a:lvl4pPr marL="1828709" indent="0">
              <a:buNone/>
              <a:defRPr sz="1333"/>
            </a:lvl4pPr>
            <a:lvl5pPr marL="2438278" indent="0">
              <a:buNone/>
              <a:defRPr sz="1333"/>
            </a:lvl5pPr>
            <a:lvl6pPr marL="3047848" indent="0">
              <a:buNone/>
              <a:defRPr sz="1333"/>
            </a:lvl6pPr>
            <a:lvl7pPr marL="3657417" indent="0">
              <a:buNone/>
              <a:defRPr sz="1333"/>
            </a:lvl7pPr>
            <a:lvl8pPr marL="4266987" indent="0">
              <a:buNone/>
              <a:defRPr sz="1333"/>
            </a:lvl8pPr>
            <a:lvl9pPr marL="4876557" indent="0">
              <a:buNone/>
              <a:defRPr sz="1333"/>
            </a:lvl9pPr>
          </a:lstStyle>
          <a:p>
            <a:pPr lvl="0"/>
            <a:r>
              <a:rPr lang="en-US" dirty="0" smtClean="0"/>
              <a:t>TITLE REGULAR 14PT</a:t>
            </a:r>
          </a:p>
        </p:txBody>
      </p:sp>
      <p:sp>
        <p:nvSpPr>
          <p:cNvPr id="26" name="Title 1"/>
          <p:cNvSpPr txBox="1">
            <a:spLocks/>
          </p:cNvSpPr>
          <p:nvPr userDrawn="1"/>
        </p:nvSpPr>
        <p:spPr>
          <a:xfrm>
            <a:off x="1576064" y="789497"/>
            <a:ext cx="1121315" cy="630212"/>
          </a:xfrm>
          <a:prstGeom prst="rect">
            <a:avLst/>
          </a:prstGeom>
        </p:spPr>
        <p:txBody>
          <a:bodyPr vert="horz" lIns="121920" tIns="60960" rIns="121920" bIns="60960" rtlCol="0" anchor="ctr" anchorCtr="0">
            <a:noAutofit/>
          </a:bodyPr>
          <a:lstStyle>
            <a:lvl1pPr algn="ctr" defTabSz="685800" rtl="0" eaLnBrk="1" latinLnBrk="0" hangingPunct="1">
              <a:lnSpc>
                <a:spcPts val="85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sz="5333" dirty="0" smtClean="0"/>
              <a:t>1</a:t>
            </a:r>
            <a:endParaRPr lang="en-US" sz="5333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469" y="6124229"/>
            <a:ext cx="1222217" cy="6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9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091143" y="353539"/>
            <a:ext cx="4844672" cy="601833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7"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6180040" y="353539"/>
            <a:ext cx="4844672" cy="601833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7"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775726" y="319722"/>
            <a:ext cx="10611501" cy="3159893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7"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775726" y="3602973"/>
            <a:ext cx="4687439" cy="28312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7"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5590003" y="3602973"/>
            <a:ext cx="5797224" cy="28312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7"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44967" y="648288"/>
            <a:ext cx="9117469" cy="4528896"/>
          </a:xfrm>
        </p:spPr>
        <p:txBody>
          <a:bodyPr anchor="t" anchorCtr="0">
            <a:noAutofit/>
          </a:bodyPr>
          <a:lstStyle>
            <a:lvl1pPr>
              <a:lnSpc>
                <a:spcPts val="9093"/>
              </a:lnSpc>
              <a:defRPr sz="9600" b="1" i="0" baseline="0">
                <a:solidFill>
                  <a:srgbClr val="007CC2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 smtClean="0"/>
              <a:t>SUBHEADING TITLE GOES HERE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555896" y="5573145"/>
            <a:ext cx="636104" cy="25945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/>
          </a:p>
        </p:txBody>
      </p:sp>
    </p:spTree>
    <p:extLst>
      <p:ext uri="{BB962C8B-B14F-4D97-AF65-F5344CB8AC3E}">
        <p14:creationId xmlns:p14="http://schemas.microsoft.com/office/powerpoint/2010/main" val="173781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g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46183"/>
            <a:ext cx="636104" cy="25945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10869" y="346412"/>
            <a:ext cx="6613976" cy="1084824"/>
          </a:xfrm>
        </p:spPr>
        <p:txBody>
          <a:bodyPr anchor="t" anchorCtr="0">
            <a:noAutofit/>
          </a:bodyPr>
          <a:lstStyle>
            <a:lvl1pPr>
              <a:defRPr sz="3733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SEMI BOLD 28PT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810867" y="1468963"/>
            <a:ext cx="6613979" cy="404012"/>
          </a:xfrm>
        </p:spPr>
        <p:txBody>
          <a:bodyPr>
            <a:noAutofit/>
          </a:bodyPr>
          <a:lstStyle>
            <a:lvl1pPr marL="0" indent="0" algn="l">
              <a:buNone/>
              <a:defRPr sz="1600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609570" indent="0" algn="ctr">
              <a:buNone/>
              <a:defRPr sz="2667"/>
            </a:lvl2pPr>
            <a:lvl3pPr marL="1219139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7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 dirty="0" smtClean="0"/>
              <a:t>Subtitle Open Sans Semi bold 12pt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10869" y="2457251"/>
            <a:ext cx="5938904" cy="3992144"/>
          </a:xfrm>
        </p:spPr>
        <p:txBody>
          <a:bodyPr>
            <a:noAutofit/>
          </a:bodyPr>
          <a:lstStyle>
            <a:lvl1pPr marL="0" marR="0" indent="0" algn="l" defTabSz="1219139" rtl="0" eaLnBrk="1" fontAlgn="auto" latinLnBrk="0" hangingPunct="1">
              <a:lnSpc>
                <a:spcPts val="2133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33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39" rtl="0" eaLnBrk="1" fontAlgn="auto" latinLnBrk="0" hangingPunct="1">
              <a:lnSpc>
                <a:spcPts val="26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Two Paragraphs</a:t>
            </a:r>
            <a:br>
              <a:rPr lang="en-US" dirty="0" smtClean="0"/>
            </a:br>
            <a:r>
              <a:rPr lang="en-US" dirty="0" smtClean="0"/>
              <a:t>Open Sans Regular 10pt (NOTE: When copying and pasting text, please make sure everything is consistent. All text must be in Open Sans)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469" y="6124229"/>
            <a:ext cx="1222217" cy="6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2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6183"/>
            <a:ext cx="636104" cy="25945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10869" y="346412"/>
            <a:ext cx="6613976" cy="1084824"/>
          </a:xfrm>
        </p:spPr>
        <p:txBody>
          <a:bodyPr anchor="t" anchorCtr="0">
            <a:noAutofit/>
          </a:bodyPr>
          <a:lstStyle>
            <a:lvl1pPr>
              <a:defRPr sz="3733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SEMI BOLD 28PT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810867" y="1468963"/>
            <a:ext cx="6613979" cy="404012"/>
          </a:xfrm>
        </p:spPr>
        <p:txBody>
          <a:bodyPr>
            <a:noAutofit/>
          </a:bodyPr>
          <a:lstStyle>
            <a:lvl1pPr marL="0" indent="0" algn="l">
              <a:buNone/>
              <a:defRPr sz="1600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609570" indent="0" algn="ctr">
              <a:buNone/>
              <a:defRPr sz="2667"/>
            </a:lvl2pPr>
            <a:lvl3pPr marL="1219139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7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 dirty="0" smtClean="0"/>
              <a:t>Subtitle Open Sans Semi bold 12pt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10869" y="2440573"/>
            <a:ext cx="5938904" cy="3992144"/>
          </a:xfrm>
        </p:spPr>
        <p:txBody>
          <a:bodyPr>
            <a:noAutofit/>
          </a:bodyPr>
          <a:lstStyle>
            <a:lvl1pPr marL="0" marR="0" indent="0" algn="l" defTabSz="1219139" rtl="0" eaLnBrk="1" fontAlgn="auto" latinLnBrk="0" hangingPunct="1">
              <a:lnSpc>
                <a:spcPts val="14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67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39" rtl="0" eaLnBrk="1" fontAlgn="auto" latinLnBrk="0" hangingPunct="1">
              <a:lnSpc>
                <a:spcPts val="26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Multiple Paragraphs</a:t>
            </a:r>
            <a:br>
              <a:rPr lang="en-US" dirty="0" smtClean="0"/>
            </a:br>
            <a:r>
              <a:rPr lang="en-US" dirty="0" smtClean="0"/>
              <a:t>Open Sans Regular 8pt (NOTE: When copying and pasting text, please make sure everything is consistent. All text must be in Open Sans)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469" y="6124229"/>
            <a:ext cx="1222217" cy="6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39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46183"/>
            <a:ext cx="636104" cy="25945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10869" y="346412"/>
            <a:ext cx="6613976" cy="1084824"/>
          </a:xfrm>
        </p:spPr>
        <p:txBody>
          <a:bodyPr anchor="t" anchorCtr="0">
            <a:noAutofit/>
          </a:bodyPr>
          <a:lstStyle>
            <a:lvl1pPr>
              <a:defRPr sz="3733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SEMI BOLD 28PT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810867" y="1468963"/>
            <a:ext cx="6613979" cy="404012"/>
          </a:xfrm>
        </p:spPr>
        <p:txBody>
          <a:bodyPr>
            <a:noAutofit/>
          </a:bodyPr>
          <a:lstStyle>
            <a:lvl1pPr marL="0" indent="0" algn="l">
              <a:buNone/>
              <a:defRPr sz="1600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609570" indent="0" algn="ctr">
              <a:buNone/>
              <a:defRPr sz="2667"/>
            </a:lvl2pPr>
            <a:lvl3pPr marL="1219139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7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 dirty="0" smtClean="0"/>
              <a:t>Subtitle Open Sans Semi bold 12pt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10872" y="2378731"/>
            <a:ext cx="4004085" cy="3992144"/>
          </a:xfrm>
        </p:spPr>
        <p:txBody>
          <a:bodyPr>
            <a:noAutofit/>
          </a:bodyPr>
          <a:lstStyle>
            <a:lvl1pPr marL="0" marR="0" indent="0" algn="l" defTabSz="1219139" rtl="0" eaLnBrk="1" fontAlgn="auto" latinLnBrk="0" hangingPunct="1">
              <a:lnSpc>
                <a:spcPts val="14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67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39" rtl="0" eaLnBrk="1" fontAlgn="auto" latinLnBrk="0" hangingPunct="1">
              <a:lnSpc>
                <a:spcPts val="26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Two Columns</a:t>
            </a:r>
            <a:br>
              <a:rPr lang="en-US" dirty="0" smtClean="0"/>
            </a:br>
            <a:r>
              <a:rPr lang="en-US" dirty="0" smtClean="0"/>
              <a:t>Open Sans Regular 8pt (NOTE: When copying and pasting text, please make sure everything is consistent. All text must be in Open Sans)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257544" y="2378731"/>
            <a:ext cx="4004085" cy="3992144"/>
          </a:xfrm>
        </p:spPr>
        <p:txBody>
          <a:bodyPr>
            <a:noAutofit/>
          </a:bodyPr>
          <a:lstStyle>
            <a:lvl1pPr marL="0" marR="0" indent="0" algn="l" defTabSz="1219139" rtl="0" eaLnBrk="1" fontAlgn="auto" latinLnBrk="0" hangingPunct="1">
              <a:lnSpc>
                <a:spcPts val="14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67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39" rtl="0" eaLnBrk="1" fontAlgn="auto" latinLnBrk="0" hangingPunct="1">
              <a:lnSpc>
                <a:spcPts val="26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Two Columns</a:t>
            </a:r>
            <a:br>
              <a:rPr lang="en-US" dirty="0" smtClean="0"/>
            </a:br>
            <a:r>
              <a:rPr lang="en-US" dirty="0" smtClean="0"/>
              <a:t>Open Sans Regular 8pt (NOTE: When copying and pasting text, please make sure everything is consistent. All text must be in Open Sans)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469" y="6124229"/>
            <a:ext cx="1222217" cy="6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19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46183"/>
            <a:ext cx="636104" cy="25945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802032" y="426914"/>
            <a:ext cx="4490003" cy="404012"/>
          </a:xfrm>
        </p:spPr>
        <p:txBody>
          <a:bodyPr>
            <a:noAutofit/>
          </a:bodyPr>
          <a:lstStyle>
            <a:lvl1pPr marL="0" indent="0" algn="l">
              <a:buNone/>
              <a:defRPr sz="1600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609570" indent="0" algn="ctr">
              <a:buNone/>
              <a:defRPr sz="2667"/>
            </a:lvl2pPr>
            <a:lvl3pPr marL="1219139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7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 dirty="0" smtClean="0"/>
              <a:t>Subtitle Open Sans Semi bold 12pt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09499" y="-35338"/>
            <a:ext cx="5282501" cy="6926468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10869" y="1755396"/>
            <a:ext cx="4260296" cy="4561473"/>
          </a:xfrm>
        </p:spPr>
        <p:txBody>
          <a:bodyPr>
            <a:noAutofit/>
          </a:bodyPr>
          <a:lstStyle>
            <a:lvl1pPr marL="0" marR="0" indent="0" algn="l" defTabSz="1219139" rtl="0" eaLnBrk="1" fontAlgn="auto" latinLnBrk="0" hangingPunct="1">
              <a:lnSpc>
                <a:spcPts val="14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67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39" rtl="0" eaLnBrk="1" fontAlgn="auto" latinLnBrk="0" hangingPunct="1">
              <a:lnSpc>
                <a:spcPts val="26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Content and Image</a:t>
            </a:r>
            <a:br>
              <a:rPr lang="en-US" dirty="0" smtClean="0"/>
            </a:br>
            <a:r>
              <a:rPr lang="en-US" dirty="0" smtClean="0"/>
              <a:t>Open Sans Regular 8pt (NOTE: When copying and pasting text, please make sure everything is consistent. All text must be in Open Sans)</a:t>
            </a:r>
          </a:p>
        </p:txBody>
      </p:sp>
    </p:spTree>
    <p:extLst>
      <p:ext uri="{BB962C8B-B14F-4D97-AF65-F5344CB8AC3E}">
        <p14:creationId xmlns:p14="http://schemas.microsoft.com/office/powerpoint/2010/main" val="247131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46183"/>
            <a:ext cx="636104" cy="25945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802032" y="426914"/>
            <a:ext cx="4490003" cy="404012"/>
          </a:xfrm>
        </p:spPr>
        <p:txBody>
          <a:bodyPr>
            <a:noAutofit/>
          </a:bodyPr>
          <a:lstStyle>
            <a:lvl1pPr marL="0" indent="0" algn="l">
              <a:buNone/>
              <a:defRPr sz="1600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609570" indent="0" algn="ctr">
              <a:buNone/>
              <a:defRPr sz="2667"/>
            </a:lvl2pPr>
            <a:lvl3pPr marL="1219139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7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 dirty="0" smtClean="0"/>
              <a:t>Subtitle Open Sans Semi bold 12pt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17251" y="-53392"/>
            <a:ext cx="5574748" cy="6959229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10869" y="1755396"/>
            <a:ext cx="4260296" cy="4561473"/>
          </a:xfrm>
        </p:spPr>
        <p:txBody>
          <a:bodyPr>
            <a:noAutofit/>
          </a:bodyPr>
          <a:lstStyle>
            <a:lvl1pPr marL="0" marR="0" indent="0" algn="l" defTabSz="1219139" rtl="0" eaLnBrk="1" fontAlgn="auto" latinLnBrk="0" hangingPunct="1">
              <a:lnSpc>
                <a:spcPts val="14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67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3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4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19139" rtl="0" eaLnBrk="1" fontAlgn="auto" latinLnBrk="0" hangingPunct="1">
              <a:lnSpc>
                <a:spcPts val="2667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Content and Image2</a:t>
            </a:r>
            <a:br>
              <a:rPr lang="en-US" dirty="0" smtClean="0"/>
            </a:br>
            <a:r>
              <a:rPr lang="en-US" dirty="0" smtClean="0"/>
              <a:t>Open Sans Regular 8pt (NOTE: When copying and pasting text, please make sure everything is consistent. All text must be in Open Sans)</a:t>
            </a:r>
          </a:p>
        </p:txBody>
      </p:sp>
    </p:spTree>
    <p:extLst>
      <p:ext uri="{BB962C8B-B14F-4D97-AF65-F5344CB8AC3E}">
        <p14:creationId xmlns:p14="http://schemas.microsoft.com/office/powerpoint/2010/main" val="350366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do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46183"/>
            <a:ext cx="636104" cy="25945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7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10869" y="346412"/>
            <a:ext cx="6613976" cy="1084824"/>
          </a:xfrm>
        </p:spPr>
        <p:txBody>
          <a:bodyPr anchor="t" anchorCtr="0">
            <a:noAutofit/>
          </a:bodyPr>
          <a:lstStyle>
            <a:lvl1pPr>
              <a:defRPr sz="3733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SEMI BOLD 28PT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810867" y="1468963"/>
            <a:ext cx="6613979" cy="404012"/>
          </a:xfrm>
        </p:spPr>
        <p:txBody>
          <a:bodyPr>
            <a:noAutofit/>
          </a:bodyPr>
          <a:lstStyle>
            <a:lvl1pPr marL="0" indent="0" algn="l">
              <a:buNone/>
              <a:defRPr sz="1600" b="1" i="0" baseline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 marL="609570" indent="0" algn="ctr">
              <a:buNone/>
              <a:defRPr sz="2667"/>
            </a:lvl2pPr>
            <a:lvl3pPr marL="1219139" indent="0" algn="ctr">
              <a:buNone/>
              <a:defRPr sz="2400"/>
            </a:lvl3pPr>
            <a:lvl4pPr marL="1828709" indent="0" algn="ctr">
              <a:buNone/>
              <a:defRPr sz="2133"/>
            </a:lvl4pPr>
            <a:lvl5pPr marL="2438278" indent="0" algn="ctr">
              <a:buNone/>
              <a:defRPr sz="2133"/>
            </a:lvl5pPr>
            <a:lvl6pPr marL="3047848" indent="0" algn="ctr">
              <a:buNone/>
              <a:defRPr sz="2133"/>
            </a:lvl6pPr>
            <a:lvl7pPr marL="3657417" indent="0" algn="ctr">
              <a:buNone/>
              <a:defRPr sz="2133"/>
            </a:lvl7pPr>
            <a:lvl8pPr marL="4266987" indent="0" algn="ctr">
              <a:buNone/>
              <a:defRPr sz="2133"/>
            </a:lvl8pPr>
            <a:lvl9pPr marL="4876557" indent="0" algn="ctr">
              <a:buNone/>
              <a:defRPr sz="2133"/>
            </a:lvl9pPr>
          </a:lstStyle>
          <a:p>
            <a:r>
              <a:rPr lang="en-US" dirty="0" smtClean="0"/>
              <a:t>Subtitle Open Sans Semi bold 12pt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10868" y="2313811"/>
            <a:ext cx="7234072" cy="3991933"/>
          </a:xfrm>
        </p:spPr>
        <p:txBody>
          <a:bodyPr>
            <a:noAutofit/>
          </a:bodyPr>
          <a:lstStyle>
            <a:lvl1pPr marL="380982" indent="-380982">
              <a:lnSpc>
                <a:spcPts val="1200"/>
              </a:lnSpc>
              <a:buClr>
                <a:srgbClr val="007CC2"/>
              </a:buClr>
              <a:buFont typeface="Arial" charset="0"/>
              <a:buChar char="•"/>
              <a:defRPr sz="1067" baseline="0">
                <a:latin typeface="Open Sans" charset="0"/>
                <a:ea typeface="Open Sans" charset="0"/>
                <a:cs typeface="Open Sans" charset="0"/>
              </a:defRPr>
            </a:lvl1pPr>
            <a:lvl2pPr marL="609570" indent="0">
              <a:buFontTx/>
              <a:buNone/>
              <a:defRPr/>
            </a:lvl2pPr>
            <a:lvl3pPr marL="1219139" indent="0">
              <a:buFontTx/>
              <a:buNone/>
              <a:defRPr/>
            </a:lvl3pPr>
            <a:lvl4pPr marL="1828709" indent="0">
              <a:buFontTx/>
              <a:buNone/>
              <a:defRPr/>
            </a:lvl4pPr>
            <a:lvl5pPr marL="2438278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Multiple Dot Point Option</a:t>
            </a:r>
            <a:br>
              <a:rPr lang="en-US" dirty="0" smtClean="0"/>
            </a:br>
            <a:r>
              <a:rPr lang="en-US" dirty="0" smtClean="0"/>
              <a:t>Open Sans Regular 8pt (NOTE: When copying and pasting text, please make sure everything is consistent. All text must be in Open Sans)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469" y="6124229"/>
            <a:ext cx="1222217" cy="62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9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747482"/>
            <a:ext cx="12192000" cy="110519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47" dirty="0" smtClean="0"/>
              <a:t>  </a:t>
            </a:r>
            <a:endParaRPr lang="en-US" sz="2047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35595" y="-44496"/>
            <a:ext cx="12263195" cy="680977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7"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4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E643E-3C83-354B-8BEF-E6E32C41E145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85B2-4699-F845-A93D-D6C64195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3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036" y="634082"/>
            <a:ext cx="2963290" cy="5117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870" y="346412"/>
            <a:ext cx="8716589" cy="538275"/>
          </a:xfrm>
        </p:spPr>
        <p:txBody>
          <a:bodyPr/>
          <a:lstStyle/>
          <a:p>
            <a:r>
              <a:rPr lang="en-US" dirty="0" smtClean="0"/>
              <a:t>CASE STUDY: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810870" y="884687"/>
            <a:ext cx="4862347" cy="404012"/>
          </a:xfrm>
        </p:spPr>
        <p:txBody>
          <a:bodyPr/>
          <a:lstStyle/>
          <a:p>
            <a:r>
              <a:rPr lang="en-US" dirty="0" smtClean="0"/>
              <a:t>BMW X3 PRE-REGISTRATION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8326" y="1299017"/>
            <a:ext cx="157932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AU" sz="2133" b="1" dirty="0">
                <a:solidFill>
                  <a:srgbClr val="007AC2"/>
                </a:solidFill>
                <a:latin typeface="Open Sans"/>
                <a:cs typeface="Open Sans"/>
              </a:rPr>
              <a:t>Objective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096" y="1676907"/>
            <a:ext cx="951483" cy="9514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359176" y="2697596"/>
            <a:ext cx="1579321" cy="1238792"/>
            <a:chOff x="810868" y="2726233"/>
            <a:chExt cx="1579321" cy="123879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7613" y="3050586"/>
              <a:ext cx="914439" cy="91443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10868" y="2726233"/>
              <a:ext cx="1579321" cy="420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en-AU" sz="2133" b="1" dirty="0">
                  <a:solidFill>
                    <a:srgbClr val="007AC2"/>
                  </a:solidFill>
                  <a:latin typeface="Open Sans"/>
                  <a:cs typeface="Open Sans"/>
                </a:rPr>
                <a:t>Solution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0769" y="4412485"/>
            <a:ext cx="1579321" cy="1339405"/>
            <a:chOff x="803825" y="4603129"/>
            <a:chExt cx="1579321" cy="133940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7613" y="4956698"/>
              <a:ext cx="985836" cy="98583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803825" y="4603129"/>
              <a:ext cx="1579321" cy="420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/>
              <a:r>
                <a:rPr lang="en-AU" sz="2133" b="1" dirty="0">
                  <a:solidFill>
                    <a:srgbClr val="007AC2"/>
                  </a:solidFill>
                  <a:latin typeface="Open Sans"/>
                  <a:cs typeface="Open Sans"/>
                </a:rPr>
                <a:t>Results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005125" y="1387557"/>
            <a:ext cx="5202524" cy="114220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To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create high reach awareness for the upcoming launch of the BMW X3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To generate pre-registrations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expressing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interest in the BMW X3 prior to the launch</a:t>
            </a:r>
            <a:endParaRPr lang="en-AU" altLang="en-US" sz="1100" dirty="0">
              <a:solidFill>
                <a:srgbClr val="404040"/>
              </a:solidFill>
              <a:latin typeface="Open Sans Light"/>
              <a:ea typeface="MS PGothic" pitchFamily="34" charset="-128"/>
              <a:cs typeface="Open Sans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93501" y="2477855"/>
            <a:ext cx="5090906" cy="194835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A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bespoke pre-registration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landing </a:t>
            </a:r>
            <a:r>
              <a:rPr lang="en-AU" altLang="en-US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page as the destination for all media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drivers, and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to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house the BMW X3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content.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Integrated placements driving to the pre-registration landing page including a homepage body type driver, editorial tile &amp; membership drivers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Strong 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on network support through high </a:t>
            </a:r>
            <a:r>
              <a:rPr lang="en-AU" altLang="en-US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i</a:t>
            </a:r>
            <a:r>
              <a:rPr lang="en-AU" altLang="en-US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mpact, video and native integrations, as well as on and off network Intender Reach driving to pre-registration landing page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92269" y="4325852"/>
            <a:ext cx="5323078" cy="250826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00" dirty="0" smtClean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45,502 </a:t>
            </a:r>
            <a:r>
              <a:rPr lang="en-AU" sz="1100" dirty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unique visits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to the landing page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during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the campaign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Users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were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highly engaged with </a:t>
            </a:r>
            <a:r>
              <a:rPr lang="en-AU" sz="1100" dirty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2m 45sec </a:t>
            </a:r>
            <a:r>
              <a:rPr lang="en-AU" sz="1100" dirty="0" smtClean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average time spent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on the page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Pre-registrations </a:t>
            </a:r>
            <a:r>
              <a:rPr lang="en-AU" sz="1100" dirty="0" smtClean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were </a:t>
            </a:r>
            <a:r>
              <a:rPr lang="en-AU" sz="1100" dirty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104% higher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than forecasted 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00" dirty="0" smtClean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Effective </a:t>
            </a:r>
            <a:r>
              <a:rPr lang="en-AU" sz="1100" dirty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cost per </a:t>
            </a:r>
            <a:r>
              <a:rPr lang="en-AU" sz="1100" dirty="0" smtClean="0">
                <a:solidFill>
                  <a:srgbClr val="40404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pre-registration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was 51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% lower than forecasted 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51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%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increase in lead share for X3 vs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month prior</a:t>
            </a:r>
            <a:endParaRPr lang="en-AU" sz="1100" dirty="0">
              <a:solidFill>
                <a:srgbClr val="404040"/>
              </a:solidFill>
              <a:latin typeface="Open Sans Light"/>
              <a:ea typeface="MS PGothic" pitchFamily="34" charset="-128"/>
              <a:cs typeface="Open Sans Light"/>
            </a:endParaRP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52%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increase in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view to lead conversion for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X3 vs month prior</a:t>
            </a:r>
          </a:p>
          <a:p>
            <a:pPr marL="234945" indent="-234945" defTabSz="914377">
              <a:spcBef>
                <a:spcPts val="400"/>
              </a:spcBef>
              <a:spcAft>
                <a:spcPts val="400"/>
              </a:spcAft>
              <a:buClr>
                <a:prstClr val="black">
                  <a:lumMod val="75000"/>
                  <a:lumOff val="25000"/>
                </a:prstClr>
              </a:buClr>
              <a:buFont typeface="Arial" panose="020B0604020202020204" pitchFamily="34" charset="0"/>
              <a:buChar char="•"/>
              <a:defRPr/>
            </a:pP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Halo effect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across the BMW range with 7+% increases </a:t>
            </a:r>
            <a:r>
              <a:rPr lang="en-AU" sz="1100" dirty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in view and lead share for BMW vs month </a:t>
            </a:r>
            <a:r>
              <a:rPr lang="en-AU" sz="1100" dirty="0" smtClean="0">
                <a:solidFill>
                  <a:srgbClr val="404040"/>
                </a:solidFill>
                <a:latin typeface="Open Sans Light"/>
                <a:ea typeface="MS PGothic" pitchFamily="34" charset="-128"/>
                <a:cs typeface="Open Sans Light"/>
              </a:rPr>
              <a:t>prior</a:t>
            </a:r>
            <a:endParaRPr lang="en-AU" sz="1100" dirty="0">
              <a:solidFill>
                <a:srgbClr val="404040"/>
              </a:solidFill>
              <a:latin typeface="Open Sans Light"/>
              <a:ea typeface="MS PGothic" pitchFamily="34" charset="-128"/>
              <a:cs typeface="Open Sans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532198"/>
            <a:ext cx="73153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AU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carsales internal </a:t>
            </a:r>
            <a:r>
              <a:rPr lang="en-AU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data, </a:t>
            </a:r>
            <a:r>
              <a:rPr lang="en-AU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 2017.</a:t>
            </a:r>
            <a:endParaRPr lang="en-AU" sz="7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988550" y="2414158"/>
            <a:ext cx="2203450" cy="3823388"/>
            <a:chOff x="9226550" y="1928502"/>
            <a:chExt cx="2203450" cy="3823388"/>
          </a:xfrm>
        </p:grpSpPr>
        <p:pic>
          <p:nvPicPr>
            <p:cNvPr id="1026" name="Picture 2" descr="Image result for iphone transparent background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02" r="24067"/>
            <a:stretch/>
          </p:blipFill>
          <p:spPr bwMode="auto">
            <a:xfrm>
              <a:off x="9226550" y="1928502"/>
              <a:ext cx="2203450" cy="3823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701485" y="2616199"/>
              <a:ext cx="1436415" cy="2526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39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197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Open Sans</vt:lpstr>
      <vt:lpstr>Open Sans Light</vt:lpstr>
      <vt:lpstr>Open Sans Semibold</vt:lpstr>
      <vt:lpstr>1_Office Theme</vt:lpstr>
      <vt:lpstr>CASE STUDY:</vt:lpstr>
    </vt:vector>
  </TitlesOfParts>
  <Company>carsales.com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</dc:title>
  <dc:creator>Henny Darvall</dc:creator>
  <cp:lastModifiedBy>Henny Darvall</cp:lastModifiedBy>
  <cp:revision>51</cp:revision>
  <dcterms:created xsi:type="dcterms:W3CDTF">2017-06-27T00:56:12Z</dcterms:created>
  <dcterms:modified xsi:type="dcterms:W3CDTF">2018-05-30T02:05:34Z</dcterms:modified>
</cp:coreProperties>
</file>