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DE7BA8-392B-48BC-9233-B88D3E0BDDC2}" type="datetimeFigureOut">
              <a:rPr lang="en-AU" smtClean="0"/>
              <a:t>19/02/2018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CFD58F-0512-4823-9000-5919CCDE475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69149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74A41B-7C09-DB43-B20E-CB6E4CD3CF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187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2%20Logos/Carsales_Blue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2%20Logos/Carsales_Blue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2%20Logos/Carsales_Blue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2%20Logos/Carsales_Blue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1%20Images/carsales-10.jpg" TargetMode="Externa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Carsales%20Powerpoint%20Template/01%20Images/carsales-2.jpg" TargetMode="External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2%20Logos/Carsales_Blue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1592523" y="660996"/>
            <a:ext cx="1130208" cy="1130208"/>
          </a:xfrm>
          <a:prstGeom prst="ellipse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>
              <a:solidFill>
                <a:srgbClr val="ED1C24"/>
              </a:solidFill>
            </a:endParaRPr>
          </a:p>
        </p:txBody>
      </p:sp>
      <p:sp>
        <p:nvSpPr>
          <p:cNvPr id="6" name="Oval 5"/>
          <p:cNvSpPr/>
          <p:nvPr userDrawn="1"/>
        </p:nvSpPr>
        <p:spPr>
          <a:xfrm>
            <a:off x="1592523" y="2064109"/>
            <a:ext cx="1130208" cy="1130208"/>
          </a:xfrm>
          <a:prstGeom prst="ellipse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>
              <a:solidFill>
                <a:srgbClr val="ED1C24"/>
              </a:solidFill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1592523" y="3467223"/>
            <a:ext cx="1130208" cy="1130208"/>
          </a:xfrm>
          <a:prstGeom prst="ellipse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>
              <a:solidFill>
                <a:srgbClr val="ED1C24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10" name="Oval 9"/>
          <p:cNvSpPr/>
          <p:nvPr userDrawn="1"/>
        </p:nvSpPr>
        <p:spPr>
          <a:xfrm>
            <a:off x="1592523" y="4870336"/>
            <a:ext cx="1130208" cy="1130208"/>
          </a:xfrm>
          <a:prstGeom prst="ellipse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>
              <a:solidFill>
                <a:srgbClr val="ED1C24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 userDrawn="1"/>
        </p:nvSpPr>
        <p:spPr>
          <a:xfrm>
            <a:off x="1592109" y="2197019"/>
            <a:ext cx="1121315" cy="630212"/>
          </a:xfrm>
          <a:prstGeom prst="rect">
            <a:avLst/>
          </a:prstGeom>
        </p:spPr>
        <p:txBody>
          <a:bodyPr vert="horz" lIns="121920" tIns="60960" rIns="121920" bIns="60960" rtlCol="0" anchor="ctr" anchorCtr="0">
            <a:noAutofit/>
          </a:bodyPr>
          <a:lstStyle>
            <a:lvl1pPr algn="ctr" defTabSz="685800" rtl="0" eaLnBrk="1" latinLnBrk="0" hangingPunct="1">
              <a:lnSpc>
                <a:spcPts val="85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sz="5333" dirty="0" smtClean="0"/>
              <a:t>2</a:t>
            </a:r>
            <a:endParaRPr lang="en-US" sz="5333" dirty="0"/>
          </a:p>
        </p:txBody>
      </p:sp>
      <p:sp>
        <p:nvSpPr>
          <p:cNvPr id="16" name="Title 1"/>
          <p:cNvSpPr txBox="1">
            <a:spLocks/>
          </p:cNvSpPr>
          <p:nvPr userDrawn="1"/>
        </p:nvSpPr>
        <p:spPr>
          <a:xfrm>
            <a:off x="1601416" y="3600782"/>
            <a:ext cx="1121315" cy="630212"/>
          </a:xfrm>
          <a:prstGeom prst="rect">
            <a:avLst/>
          </a:prstGeom>
        </p:spPr>
        <p:txBody>
          <a:bodyPr vert="horz" lIns="121920" tIns="60960" rIns="121920" bIns="60960" rtlCol="0" anchor="ctr" anchorCtr="0">
            <a:noAutofit/>
          </a:bodyPr>
          <a:lstStyle>
            <a:lvl1pPr algn="ctr" defTabSz="685800" rtl="0" eaLnBrk="1" latinLnBrk="0" hangingPunct="1">
              <a:lnSpc>
                <a:spcPts val="85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sz="5333" dirty="0" smtClean="0"/>
              <a:t>3</a:t>
            </a:r>
            <a:endParaRPr lang="en-US" sz="5333" dirty="0"/>
          </a:p>
        </p:txBody>
      </p:sp>
      <p:sp>
        <p:nvSpPr>
          <p:cNvPr id="17" name="Title 1"/>
          <p:cNvSpPr txBox="1">
            <a:spLocks/>
          </p:cNvSpPr>
          <p:nvPr userDrawn="1"/>
        </p:nvSpPr>
        <p:spPr>
          <a:xfrm>
            <a:off x="1557243" y="5000398"/>
            <a:ext cx="1121315" cy="630212"/>
          </a:xfrm>
          <a:prstGeom prst="rect">
            <a:avLst/>
          </a:prstGeom>
        </p:spPr>
        <p:txBody>
          <a:bodyPr vert="horz" lIns="121920" tIns="60960" rIns="121920" bIns="60960" rtlCol="0" anchor="ctr" anchorCtr="0">
            <a:noAutofit/>
          </a:bodyPr>
          <a:lstStyle>
            <a:lvl1pPr algn="ctr" defTabSz="685800" rtl="0" eaLnBrk="1" latinLnBrk="0" hangingPunct="1">
              <a:lnSpc>
                <a:spcPts val="85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sz="5333" dirty="0" smtClean="0"/>
              <a:t>4</a:t>
            </a:r>
            <a:endParaRPr lang="en-US" sz="5333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076447" y="660997"/>
            <a:ext cx="3744000" cy="1130208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533"/>
              </a:lnSpc>
              <a:buNone/>
              <a:defRPr sz="2133" b="1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TITLE </a:t>
            </a:r>
            <a:br>
              <a:rPr lang="en-US" dirty="0" smtClean="0"/>
            </a:br>
            <a:r>
              <a:rPr lang="en-US" dirty="0" smtClean="0"/>
              <a:t>BOLD 16PT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3076447" y="2064111"/>
            <a:ext cx="3744000" cy="1130208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533"/>
              </a:lnSpc>
              <a:buNone/>
              <a:defRPr sz="2133" b="1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NOTE: Please use a soft return when starting </a:t>
            </a:r>
            <a:br>
              <a:rPr lang="en-US" dirty="0" smtClean="0"/>
            </a:br>
            <a:r>
              <a:rPr lang="en-US" dirty="0" smtClean="0"/>
              <a:t>a new line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4" hasCustomPrompt="1"/>
          </p:nvPr>
        </p:nvSpPr>
        <p:spPr>
          <a:xfrm>
            <a:off x="3076447" y="3467223"/>
            <a:ext cx="3744000" cy="1130208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533"/>
              </a:lnSpc>
              <a:buNone/>
              <a:defRPr sz="2133" b="1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SOFT RETURN</a:t>
            </a:r>
            <a:br>
              <a:rPr lang="en-US" dirty="0" smtClean="0"/>
            </a:br>
            <a:r>
              <a:rPr lang="en-US" dirty="0" smtClean="0"/>
              <a:t>= SHIFT + ENTER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3076447" y="4832378"/>
            <a:ext cx="3744000" cy="1168167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533"/>
              </a:lnSpc>
              <a:buNone/>
              <a:defRPr sz="2133" b="1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TITLE</a:t>
            </a:r>
            <a:br>
              <a:rPr lang="en-US" dirty="0" smtClean="0"/>
            </a:br>
            <a:r>
              <a:rPr lang="en-US" dirty="0" smtClean="0"/>
              <a:t>BOLD 16PT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6" hasCustomPrompt="1"/>
          </p:nvPr>
        </p:nvSpPr>
        <p:spPr>
          <a:xfrm>
            <a:off x="7071932" y="677863"/>
            <a:ext cx="3847853" cy="1117327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267"/>
              </a:lnSpc>
              <a:buNone/>
              <a:defRPr sz="1867" b="0" i="0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TITLE REGULAR 14PT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7" hasCustomPrompt="1"/>
          </p:nvPr>
        </p:nvSpPr>
        <p:spPr>
          <a:xfrm>
            <a:off x="7071932" y="2068096"/>
            <a:ext cx="3847853" cy="1130208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267"/>
              </a:lnSpc>
              <a:buNone/>
              <a:defRPr sz="1867" b="0" i="0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If numbers need to added or removed, you will need to make edits to the master page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8" hasCustomPrompt="1"/>
          </p:nvPr>
        </p:nvSpPr>
        <p:spPr>
          <a:xfrm>
            <a:off x="7071932" y="3471209"/>
            <a:ext cx="3847853" cy="1130208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267"/>
              </a:lnSpc>
              <a:buNone/>
              <a:defRPr sz="1867" b="0" i="0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MASTER PAGE: This is found under VIEW &gt; SLIDE MASTER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half" idx="19" hasCustomPrompt="1"/>
          </p:nvPr>
        </p:nvSpPr>
        <p:spPr>
          <a:xfrm>
            <a:off x="7071932" y="4832378"/>
            <a:ext cx="3847853" cy="1168167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267"/>
              </a:lnSpc>
              <a:buNone/>
              <a:defRPr sz="1867" b="0" i="0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TITLE REGULAR 14PT</a:t>
            </a:r>
          </a:p>
        </p:txBody>
      </p:sp>
      <p:sp>
        <p:nvSpPr>
          <p:cNvPr id="26" name="Title 1"/>
          <p:cNvSpPr txBox="1">
            <a:spLocks/>
          </p:cNvSpPr>
          <p:nvPr userDrawn="1"/>
        </p:nvSpPr>
        <p:spPr>
          <a:xfrm>
            <a:off x="1576064" y="789497"/>
            <a:ext cx="1121315" cy="630212"/>
          </a:xfrm>
          <a:prstGeom prst="rect">
            <a:avLst/>
          </a:prstGeom>
        </p:spPr>
        <p:txBody>
          <a:bodyPr vert="horz" lIns="121920" tIns="60960" rIns="121920" bIns="60960" rtlCol="0" anchor="ctr" anchorCtr="0">
            <a:noAutofit/>
          </a:bodyPr>
          <a:lstStyle>
            <a:lvl1pPr algn="ctr" defTabSz="685800" rtl="0" eaLnBrk="1" latinLnBrk="0" hangingPunct="1">
              <a:lnSpc>
                <a:spcPts val="85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sz="5333" dirty="0" smtClean="0"/>
              <a:t>1</a:t>
            </a:r>
            <a:endParaRPr lang="en-US" sz="5333" dirty="0"/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469" y="6124229"/>
            <a:ext cx="1222217" cy="62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079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1091143" y="353539"/>
            <a:ext cx="4844672" cy="601833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6180040" y="353539"/>
            <a:ext cx="4844672" cy="601833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877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8" hasCustomPrompt="1"/>
          </p:nvPr>
        </p:nvSpPr>
        <p:spPr>
          <a:xfrm>
            <a:off x="775726" y="319722"/>
            <a:ext cx="10611501" cy="3159893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775726" y="3602973"/>
            <a:ext cx="4687439" cy="28312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20" hasCustomPrompt="1"/>
          </p:nvPr>
        </p:nvSpPr>
        <p:spPr>
          <a:xfrm>
            <a:off x="5590003" y="3602973"/>
            <a:ext cx="5797224" cy="28312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686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44967" y="648288"/>
            <a:ext cx="9117469" cy="4528896"/>
          </a:xfrm>
        </p:spPr>
        <p:txBody>
          <a:bodyPr anchor="t" anchorCtr="0">
            <a:noAutofit/>
          </a:bodyPr>
          <a:lstStyle>
            <a:lvl1pPr>
              <a:lnSpc>
                <a:spcPts val="9093"/>
              </a:lnSpc>
              <a:defRPr sz="9600" b="1" i="0" baseline="0">
                <a:solidFill>
                  <a:srgbClr val="007CC2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SUBHEADING TITLE GOES HERE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11555896" y="5573145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</p:spTree>
    <p:extLst>
      <p:ext uri="{BB962C8B-B14F-4D97-AF65-F5344CB8AC3E}">
        <p14:creationId xmlns:p14="http://schemas.microsoft.com/office/powerpoint/2010/main" val="2299155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aragrag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810869" y="346412"/>
            <a:ext cx="6613976" cy="1084824"/>
          </a:xfrm>
        </p:spPr>
        <p:txBody>
          <a:bodyPr anchor="t" anchorCtr="0">
            <a:noAutofit/>
          </a:bodyPr>
          <a:lstStyle>
            <a:lvl1pPr>
              <a:defRPr sz="3733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28PT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10867" y="1468963"/>
            <a:ext cx="6613979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810869" y="2457251"/>
            <a:ext cx="5938904" cy="3992144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2133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33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Two Paragraphs</a:t>
            </a:r>
            <a:br>
              <a:rPr lang="en-US" dirty="0" smtClean="0"/>
            </a:br>
            <a:r>
              <a:rPr lang="en-US" dirty="0" smtClean="0"/>
              <a:t>Open Sans Regular 10pt (NOTE: When copying and pasting text, please make sure everything is consistent. All text must be in Open Sans)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469" y="6124229"/>
            <a:ext cx="1222217" cy="62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931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10869" y="346412"/>
            <a:ext cx="6613976" cy="1084824"/>
          </a:xfrm>
        </p:spPr>
        <p:txBody>
          <a:bodyPr anchor="t" anchorCtr="0">
            <a:noAutofit/>
          </a:bodyPr>
          <a:lstStyle>
            <a:lvl1pPr>
              <a:defRPr sz="3733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28PT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10867" y="1468963"/>
            <a:ext cx="6613979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810869" y="2440573"/>
            <a:ext cx="5938904" cy="3992144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14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Multiple Paragraphs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469" y="6124229"/>
            <a:ext cx="1222217" cy="62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46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810869" y="346412"/>
            <a:ext cx="6613976" cy="1084824"/>
          </a:xfrm>
        </p:spPr>
        <p:txBody>
          <a:bodyPr anchor="t" anchorCtr="0">
            <a:noAutofit/>
          </a:bodyPr>
          <a:lstStyle>
            <a:lvl1pPr>
              <a:defRPr sz="3733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28PT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10867" y="1468963"/>
            <a:ext cx="6613979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810872" y="2378731"/>
            <a:ext cx="4004085" cy="3992144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14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Two Columns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5257544" y="2378731"/>
            <a:ext cx="4004085" cy="3992144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14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Two Columns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469" y="6124229"/>
            <a:ext cx="1222217" cy="62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7885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02032" y="426914"/>
            <a:ext cx="4490003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6" b="2766"/>
          <a:stretch/>
        </p:blipFill>
        <p:spPr>
          <a:xfrm>
            <a:off x="6909499" y="-35338"/>
            <a:ext cx="5282501" cy="6926468"/>
          </a:xfrm>
          <a:prstGeom prst="rect">
            <a:avLst/>
          </a:prstGeom>
        </p:spPr>
      </p:pic>
      <p:sp>
        <p:nvSpPr>
          <p:cNvPr id="9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810869" y="1755396"/>
            <a:ext cx="4260296" cy="4561473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14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Content and Image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</p:spTree>
    <p:extLst>
      <p:ext uri="{BB962C8B-B14F-4D97-AF65-F5344CB8AC3E}">
        <p14:creationId xmlns:p14="http://schemas.microsoft.com/office/powerpoint/2010/main" val="601267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02032" y="426914"/>
            <a:ext cx="4490003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" r="1189"/>
          <a:stretch/>
        </p:blipFill>
        <p:spPr>
          <a:xfrm>
            <a:off x="6617251" y="-53392"/>
            <a:ext cx="5574748" cy="6959229"/>
          </a:xfrm>
          <a:prstGeom prst="rect">
            <a:avLst/>
          </a:prstGeom>
        </p:spPr>
      </p:pic>
      <p:sp>
        <p:nvSpPr>
          <p:cNvPr id="15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810869" y="1755396"/>
            <a:ext cx="4260296" cy="4561473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14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Content and Image2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</p:spTree>
    <p:extLst>
      <p:ext uri="{BB962C8B-B14F-4D97-AF65-F5344CB8AC3E}">
        <p14:creationId xmlns:p14="http://schemas.microsoft.com/office/powerpoint/2010/main" val="567536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do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10869" y="346412"/>
            <a:ext cx="6613976" cy="1084824"/>
          </a:xfrm>
        </p:spPr>
        <p:txBody>
          <a:bodyPr anchor="t" anchorCtr="0">
            <a:noAutofit/>
          </a:bodyPr>
          <a:lstStyle>
            <a:lvl1pPr>
              <a:defRPr sz="3733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28PT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10867" y="1468963"/>
            <a:ext cx="6613979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10868" y="2313811"/>
            <a:ext cx="7234072" cy="3991933"/>
          </a:xfrm>
        </p:spPr>
        <p:txBody>
          <a:bodyPr>
            <a:noAutofit/>
          </a:bodyPr>
          <a:lstStyle>
            <a:lvl1pPr marL="380982" indent="-380982">
              <a:lnSpc>
                <a:spcPts val="1200"/>
              </a:lnSpc>
              <a:buClr>
                <a:srgbClr val="007CC2"/>
              </a:buClr>
              <a:buFont typeface="Arial" charset="0"/>
              <a:buChar char="•"/>
              <a:defRPr sz="1067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FontTx/>
              <a:buNone/>
              <a:defRPr/>
            </a:lvl2pPr>
            <a:lvl3pPr marL="1219139" indent="0">
              <a:buFontTx/>
              <a:buNone/>
              <a:defRPr/>
            </a:lvl3pPr>
            <a:lvl4pPr marL="1828709" indent="0">
              <a:buFontTx/>
              <a:buNone/>
              <a:defRPr/>
            </a:lvl4pPr>
            <a:lvl5pPr marL="2438278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Multiple Dot Point Option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469" y="6124229"/>
            <a:ext cx="1222217" cy="62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960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-35595" y="-44496"/>
            <a:ext cx="12263195" cy="680977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E643E-3C83-354B-8BEF-E6E32C41E145}" type="datetimeFigureOut">
              <a:rPr lang="en-US" smtClean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985B2-4699-F845-A93D-D6C6419571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866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867" y="346412"/>
            <a:ext cx="8716589" cy="538275"/>
          </a:xfrm>
        </p:spPr>
        <p:txBody>
          <a:bodyPr/>
          <a:lstStyle/>
          <a:p>
            <a:r>
              <a:rPr lang="en-US" dirty="0" smtClean="0"/>
              <a:t>INTENDER REACH: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0"/>
          </p:nvPr>
        </p:nvSpPr>
        <p:spPr>
          <a:xfrm>
            <a:off x="810867" y="884687"/>
            <a:ext cx="5806243" cy="404012"/>
          </a:xfrm>
        </p:spPr>
        <p:txBody>
          <a:bodyPr/>
          <a:lstStyle/>
          <a:p>
            <a:r>
              <a:rPr lang="en-US" dirty="0" smtClean="0"/>
              <a:t>Audience – Intender </a:t>
            </a:r>
            <a:r>
              <a:rPr lang="en-US" dirty="0" smtClean="0"/>
              <a:t>Reach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10868" y="1514676"/>
            <a:ext cx="157932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AU" sz="2133" b="1" dirty="0">
                <a:solidFill>
                  <a:srgbClr val="007AC2"/>
                </a:solidFill>
                <a:latin typeface="Open Sans"/>
                <a:cs typeface="Open Sans"/>
              </a:rPr>
              <a:t>Objective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785" y="1812573"/>
            <a:ext cx="951483" cy="9514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10" y="5053827"/>
            <a:ext cx="985836" cy="9130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208" y="3377727"/>
            <a:ext cx="914439" cy="91443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84548" y="2949103"/>
            <a:ext cx="157932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AU" sz="2133" b="1" dirty="0">
                <a:solidFill>
                  <a:srgbClr val="007AC2"/>
                </a:solidFill>
                <a:latin typeface="Open Sans"/>
                <a:cs typeface="Open Sans"/>
              </a:rPr>
              <a:t>Solution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1752" y="4594518"/>
            <a:ext cx="157932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AU" sz="2133" b="1" dirty="0">
                <a:solidFill>
                  <a:srgbClr val="007AC2"/>
                </a:solidFill>
                <a:latin typeface="Open Sans"/>
                <a:cs typeface="Open Sans"/>
              </a:rPr>
              <a:t>Results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-9474" y="6522838"/>
            <a:ext cx="731534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AU" sz="6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Source: carsales internal </a:t>
            </a:r>
            <a:r>
              <a:rPr lang="en-AU" sz="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</a:t>
            </a:r>
            <a:endParaRPr lang="en-AU" sz="600" dirty="0">
              <a:solidFill>
                <a:prstClr val="black">
                  <a:lumMod val="75000"/>
                  <a:lumOff val="25000"/>
                </a:prst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5789360" y="701197"/>
            <a:ext cx="1286933" cy="0"/>
          </a:xfrm>
          <a:prstGeom prst="line">
            <a:avLst/>
          </a:prstGeom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2309741" y="1514676"/>
            <a:ext cx="4164632" cy="1102446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To increase awareness and consideration </a:t>
            </a:r>
            <a:r>
              <a:rPr lang="en-AU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/>
                <a:ea typeface="MS PGothic" pitchFamily="34" charset="-128"/>
                <a:cs typeface="Open Sans Light"/>
              </a:rPr>
              <a:t>of </a:t>
            </a:r>
            <a:r>
              <a:rPr lang="en-AU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/>
                <a:ea typeface="MS PGothic" pitchFamily="34" charset="-128"/>
                <a:cs typeface="Open Sans Light"/>
              </a:rPr>
              <a:t>the Suzuki </a:t>
            </a:r>
            <a:r>
              <a:rPr lang="en-AU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/>
                <a:ea typeface="MS PGothic" pitchFamily="34" charset="-128"/>
                <a:cs typeface="Open Sans Light"/>
              </a:rPr>
              <a:t>Swift amongst an in-market audience for light/small passenger </a:t>
            </a:r>
            <a:r>
              <a:rPr lang="en-AU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/>
                <a:ea typeface="MS PGothic" pitchFamily="34" charset="-128"/>
                <a:cs typeface="Open Sans Light"/>
              </a:rPr>
              <a:t>car.</a:t>
            </a:r>
            <a:endParaRPr lang="en-AU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Open Sans Light"/>
              <a:ea typeface="MS PGothic" pitchFamily="34" charset="-128"/>
              <a:cs typeface="Open Sans Light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2378956" y="2866281"/>
            <a:ext cx="4095418" cy="115260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6213" lvl="0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Target </a:t>
            </a:r>
            <a:r>
              <a:rPr lang="en-A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an Intender audience </a:t>
            </a:r>
            <a:r>
              <a:rPr lang="en-A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/>
                <a:ea typeface="MS PGothic" pitchFamily="34" charset="-128"/>
                <a:cs typeface="Open Sans Light"/>
              </a:rPr>
              <a:t>(based on on-site activity) with standard display units across desktop, mobile, tablet and App. </a:t>
            </a:r>
          </a:p>
          <a:p>
            <a:pPr marL="176213" lvl="0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</a:t>
            </a:r>
            <a:r>
              <a:rPr lang="en-A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ctivity </a:t>
            </a:r>
            <a:r>
              <a:rPr lang="en-A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both on-network </a:t>
            </a:r>
            <a:r>
              <a:rPr lang="en-A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/>
                <a:ea typeface="MS PGothic" pitchFamily="34" charset="-128"/>
                <a:cs typeface="Open Sans Light"/>
              </a:rPr>
              <a:t>through the </a:t>
            </a:r>
            <a:r>
              <a:rPr lang="en-A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/>
                <a:ea typeface="MS PGothic" pitchFamily="34" charset="-128"/>
                <a:cs typeface="Open Sans Light"/>
              </a:rPr>
              <a:t>carsales auto </a:t>
            </a:r>
            <a:r>
              <a:rPr lang="en-A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/>
                <a:ea typeface="MS PGothic" pitchFamily="34" charset="-128"/>
                <a:cs typeface="Open Sans Light"/>
              </a:rPr>
              <a:t>network, and </a:t>
            </a:r>
            <a:r>
              <a:rPr lang="en-A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/>
                <a:ea typeface="MS PGothic" pitchFamily="34" charset="-128"/>
                <a:cs typeface="Open Sans Light"/>
              </a:rPr>
              <a:t>off-network via </a:t>
            </a:r>
            <a:r>
              <a:rPr lang="en-A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/>
                <a:ea typeface="MS PGothic" pitchFamily="34" charset="-128"/>
                <a:cs typeface="Open Sans Light"/>
              </a:rPr>
              <a:t>Audience360</a:t>
            </a:r>
            <a:r>
              <a:rPr lang="en-A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/>
                <a:ea typeface="MS PGothic" pitchFamily="34" charset="-128"/>
                <a:cs typeface="Open Sans Light"/>
              </a:rPr>
              <a:t>.</a:t>
            </a:r>
          </a:p>
          <a:p>
            <a:pPr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defRPr/>
            </a:pPr>
            <a:r>
              <a:rPr lang="en-A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endParaRPr lang="en-AU" sz="1600" dirty="0">
              <a:solidFill>
                <a:schemeClr val="tx1">
                  <a:lumMod val="75000"/>
                  <a:lumOff val="25000"/>
                </a:schemeClr>
              </a:solidFill>
              <a:latin typeface="Open Sans Light"/>
              <a:ea typeface="MS PGothic" pitchFamily="34" charset="-128"/>
              <a:cs typeface="Open Sans Light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2321242" y="4714119"/>
            <a:ext cx="4153131" cy="172315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28594" indent="-228594" defTabSz="914377">
              <a:spcBef>
                <a:spcPts val="400"/>
              </a:spcBef>
              <a:spcAft>
                <a:spcPts val="400"/>
              </a:spcAft>
              <a:buFont typeface="Arial"/>
              <a:buChar char="•"/>
              <a:defRPr/>
            </a:pPr>
            <a:r>
              <a:rPr lang="en-A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72% </a:t>
            </a:r>
            <a:r>
              <a:rPr lang="en-A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uplift in Swift’s share of </a:t>
            </a:r>
            <a:r>
              <a:rPr lang="en-A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searches </a:t>
            </a:r>
            <a:r>
              <a:rPr lang="en-A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/>
                <a:ea typeface="MS PGothic" pitchFamily="34" charset="-128"/>
                <a:cs typeface="Open Sans Light"/>
              </a:rPr>
              <a:t>for light/small </a:t>
            </a:r>
            <a:r>
              <a:rPr lang="en-A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/>
                <a:ea typeface="MS PGothic" pitchFamily="34" charset="-128"/>
                <a:cs typeface="Open Sans Light"/>
              </a:rPr>
              <a:t>passenger </a:t>
            </a:r>
            <a:r>
              <a:rPr lang="en-A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/>
                <a:ea typeface="MS PGothic" pitchFamily="34" charset="-128"/>
                <a:cs typeface="Open Sans Light"/>
              </a:rPr>
              <a:t>car.</a:t>
            </a:r>
          </a:p>
          <a:p>
            <a:pPr marL="228594" indent="-228594" defTabSz="914377">
              <a:spcBef>
                <a:spcPts val="400"/>
              </a:spcBef>
              <a:spcAft>
                <a:spcPts val="400"/>
              </a:spcAft>
              <a:buFont typeface="Arial"/>
              <a:buChar char="•"/>
              <a:defRPr/>
            </a:pPr>
            <a:r>
              <a:rPr lang="en-A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33% uplift </a:t>
            </a:r>
            <a:r>
              <a:rPr lang="en-A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in </a:t>
            </a:r>
            <a:r>
              <a:rPr lang="en-A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Swift’s </a:t>
            </a:r>
            <a:r>
              <a:rPr lang="en-A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</a:t>
            </a:r>
            <a:r>
              <a:rPr lang="en-A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hare </a:t>
            </a:r>
            <a:r>
              <a:rPr lang="en-A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of ‘detailed page </a:t>
            </a:r>
            <a:r>
              <a:rPr lang="en-A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views’ </a:t>
            </a:r>
            <a:r>
              <a:rPr lang="en-A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/>
                <a:ea typeface="MS PGothic" pitchFamily="34" charset="-128"/>
                <a:cs typeface="Open Sans Light"/>
              </a:rPr>
              <a:t>for near </a:t>
            </a:r>
            <a:r>
              <a:rPr lang="en-A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/>
                <a:ea typeface="MS PGothic" pitchFamily="34" charset="-128"/>
                <a:cs typeface="Open Sans Light"/>
              </a:rPr>
              <a:t>n</a:t>
            </a:r>
            <a:r>
              <a:rPr lang="en-A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/>
                <a:ea typeface="MS PGothic" pitchFamily="34" charset="-128"/>
                <a:cs typeface="Open Sans Light"/>
              </a:rPr>
              <a:t>ew light/ small car</a:t>
            </a:r>
            <a:endParaRPr lang="en-AU" sz="1600" dirty="0">
              <a:solidFill>
                <a:schemeClr val="tx1">
                  <a:lumMod val="75000"/>
                  <a:lumOff val="25000"/>
                </a:schemeClr>
              </a:solidFill>
              <a:latin typeface="Open Sans Light"/>
              <a:ea typeface="MS PGothic" pitchFamily="34" charset="-128"/>
              <a:cs typeface="Open Sans Ligh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3472" y="287376"/>
            <a:ext cx="4500197" cy="43071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1214" y="1993928"/>
            <a:ext cx="4543536" cy="33210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10533" y="3834946"/>
            <a:ext cx="1601935" cy="278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11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</TotalTime>
  <Words>104</Words>
  <Application>Microsoft Office PowerPoint</Application>
  <PresentationFormat>Widescreen</PresentationFormat>
  <Paragraphs>13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MS PGothic</vt:lpstr>
      <vt:lpstr>Arial</vt:lpstr>
      <vt:lpstr>Calibri</vt:lpstr>
      <vt:lpstr>Calibri Light</vt:lpstr>
      <vt:lpstr>Open Sans</vt:lpstr>
      <vt:lpstr>Open Sans Light</vt:lpstr>
      <vt:lpstr>Open Sans Semibold</vt:lpstr>
      <vt:lpstr>1_Office Theme</vt:lpstr>
      <vt:lpstr>INTENDER REACH:</vt:lpstr>
    </vt:vector>
  </TitlesOfParts>
  <Company>carsales.com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STUDY:</dc:title>
  <dc:creator>Henny Darvall</dc:creator>
  <cp:lastModifiedBy>Henny Darvall</cp:lastModifiedBy>
  <cp:revision>35</cp:revision>
  <dcterms:created xsi:type="dcterms:W3CDTF">2017-06-27T01:49:09Z</dcterms:created>
  <dcterms:modified xsi:type="dcterms:W3CDTF">2018-02-19T01:26:29Z</dcterms:modified>
</cp:coreProperties>
</file>