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6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E7BA8-392B-48BC-9233-B88D3E0BDDC2}" type="datetimeFigureOut">
              <a:rPr lang="en-AU" smtClean="0"/>
              <a:t>19/02/2018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CFD58F-0512-4823-9000-5919CCDE475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69149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74A41B-7C09-DB43-B20E-CB6E4CD3CFA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187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1%20Images/carsales-10.jpg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Carsales%20Powerpoint%20Template/01%20Images/carsales-2.jpg" TargetMode="Externa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jana.hoang/Desktop/Powerpoint%20Template/02%20Logos/Carsales_Blue_RGB.png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1592523" y="660996"/>
            <a:ext cx="1130208" cy="1130208"/>
          </a:xfrm>
          <a:prstGeom prst="ellipse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>
              <a:solidFill>
                <a:srgbClr val="ED1C24"/>
              </a:solidFill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1592523" y="2064109"/>
            <a:ext cx="1130208" cy="1130208"/>
          </a:xfrm>
          <a:prstGeom prst="ellipse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>
              <a:solidFill>
                <a:srgbClr val="ED1C24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>
            <a:off x="1592523" y="3467223"/>
            <a:ext cx="1130208" cy="1130208"/>
          </a:xfrm>
          <a:prstGeom prst="ellipse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>
              <a:solidFill>
                <a:srgbClr val="ED1C24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10" name="Oval 9"/>
          <p:cNvSpPr/>
          <p:nvPr userDrawn="1"/>
        </p:nvSpPr>
        <p:spPr>
          <a:xfrm>
            <a:off x="1592523" y="4870336"/>
            <a:ext cx="1130208" cy="1130208"/>
          </a:xfrm>
          <a:prstGeom prst="ellipse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>
              <a:solidFill>
                <a:srgbClr val="ED1C24"/>
              </a:solidFill>
            </a:endParaRPr>
          </a:p>
        </p:txBody>
      </p:sp>
      <p:sp>
        <p:nvSpPr>
          <p:cNvPr id="15" name="Title 1"/>
          <p:cNvSpPr txBox="1">
            <a:spLocks/>
          </p:cNvSpPr>
          <p:nvPr userDrawn="1"/>
        </p:nvSpPr>
        <p:spPr>
          <a:xfrm>
            <a:off x="1592109" y="2197019"/>
            <a:ext cx="1121315" cy="63021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ctr" defTabSz="685800" rtl="0" eaLnBrk="1" latinLnBrk="0" hangingPunct="1">
              <a:lnSpc>
                <a:spcPts val="85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5333" dirty="0" smtClean="0"/>
              <a:t>2</a:t>
            </a:r>
            <a:endParaRPr lang="en-US" sz="5333" dirty="0"/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>
            <a:off x="1601416" y="3600782"/>
            <a:ext cx="1121315" cy="63021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ctr" defTabSz="685800" rtl="0" eaLnBrk="1" latinLnBrk="0" hangingPunct="1">
              <a:lnSpc>
                <a:spcPts val="85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5333" dirty="0" smtClean="0"/>
              <a:t>3</a:t>
            </a:r>
            <a:endParaRPr lang="en-US" sz="5333" dirty="0"/>
          </a:p>
        </p:txBody>
      </p:sp>
      <p:sp>
        <p:nvSpPr>
          <p:cNvPr id="17" name="Title 1"/>
          <p:cNvSpPr txBox="1">
            <a:spLocks/>
          </p:cNvSpPr>
          <p:nvPr userDrawn="1"/>
        </p:nvSpPr>
        <p:spPr>
          <a:xfrm>
            <a:off x="1557243" y="5000398"/>
            <a:ext cx="1121315" cy="63021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ctr" defTabSz="685800" rtl="0" eaLnBrk="1" latinLnBrk="0" hangingPunct="1">
              <a:lnSpc>
                <a:spcPts val="85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5333" dirty="0" smtClean="0"/>
              <a:t>4</a:t>
            </a:r>
            <a:endParaRPr lang="en-US" sz="5333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76447" y="660997"/>
            <a:ext cx="3744000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533"/>
              </a:lnSpc>
              <a:buNone/>
              <a:defRPr sz="2133" b="1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TITLE </a:t>
            </a:r>
            <a:br>
              <a:rPr lang="en-US" dirty="0" smtClean="0"/>
            </a:br>
            <a:r>
              <a:rPr lang="en-US" dirty="0" smtClean="0"/>
              <a:t>BOLD 16PT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3076447" y="2064111"/>
            <a:ext cx="3744000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533"/>
              </a:lnSpc>
              <a:buNone/>
              <a:defRPr sz="2133" b="1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NOTE: Please use a soft return when starting </a:t>
            </a:r>
            <a:br>
              <a:rPr lang="en-US" dirty="0" smtClean="0"/>
            </a:br>
            <a:r>
              <a:rPr lang="en-US" dirty="0" smtClean="0"/>
              <a:t>a new line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076447" y="3467223"/>
            <a:ext cx="3744000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533"/>
              </a:lnSpc>
              <a:buNone/>
              <a:defRPr sz="2133" b="1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SOFT RETURN</a:t>
            </a:r>
            <a:br>
              <a:rPr lang="en-US" dirty="0" smtClean="0"/>
            </a:br>
            <a:r>
              <a:rPr lang="en-US" dirty="0" smtClean="0"/>
              <a:t>= SHIFT + ENTER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3076447" y="4832378"/>
            <a:ext cx="3744000" cy="116816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533"/>
              </a:lnSpc>
              <a:buNone/>
              <a:defRPr sz="2133" b="1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TITLE</a:t>
            </a:r>
            <a:br>
              <a:rPr lang="en-US" dirty="0" smtClean="0"/>
            </a:br>
            <a:r>
              <a:rPr lang="en-US" dirty="0" smtClean="0"/>
              <a:t>BOLD 16PT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7071932" y="677863"/>
            <a:ext cx="3847853" cy="111732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67"/>
              </a:lnSpc>
              <a:buNone/>
              <a:defRPr sz="1867" b="0" i="0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TITLE REGULAR 14PT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071932" y="2068096"/>
            <a:ext cx="3847853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67"/>
              </a:lnSpc>
              <a:buNone/>
              <a:defRPr sz="1867" b="0" i="0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If numbers need to added or removed, you will need to make edits to the master page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7071932" y="3471209"/>
            <a:ext cx="3847853" cy="1130208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67"/>
              </a:lnSpc>
              <a:buNone/>
              <a:defRPr sz="1867" b="0" i="0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MASTER PAGE: This is found under VIEW &gt; SLIDE MASTER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7071932" y="4832378"/>
            <a:ext cx="3847853" cy="1168167"/>
          </a:xfrm>
        </p:spPr>
        <p:txBody>
          <a:bodyPr anchor="ctr" anchorCtr="0">
            <a:normAutofit/>
          </a:bodyPr>
          <a:lstStyle>
            <a:lvl1pPr marL="0" indent="0" algn="l">
              <a:lnSpc>
                <a:spcPts val="2267"/>
              </a:lnSpc>
              <a:buNone/>
              <a:defRPr sz="1867" b="0" i="0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1867"/>
            </a:lvl2pPr>
            <a:lvl3pPr marL="1219139" indent="0">
              <a:buNone/>
              <a:defRPr sz="1600"/>
            </a:lvl3pPr>
            <a:lvl4pPr marL="1828709" indent="0">
              <a:buNone/>
              <a:defRPr sz="1333"/>
            </a:lvl4pPr>
            <a:lvl5pPr marL="2438278" indent="0">
              <a:buNone/>
              <a:defRPr sz="1333"/>
            </a:lvl5pPr>
            <a:lvl6pPr marL="3047848" indent="0">
              <a:buNone/>
              <a:defRPr sz="1333"/>
            </a:lvl6pPr>
            <a:lvl7pPr marL="3657417" indent="0">
              <a:buNone/>
              <a:defRPr sz="1333"/>
            </a:lvl7pPr>
            <a:lvl8pPr marL="4266987" indent="0">
              <a:buNone/>
              <a:defRPr sz="1333"/>
            </a:lvl8pPr>
            <a:lvl9pPr marL="4876557" indent="0">
              <a:buNone/>
              <a:defRPr sz="1333"/>
            </a:lvl9pPr>
          </a:lstStyle>
          <a:p>
            <a:pPr lvl="0"/>
            <a:r>
              <a:rPr lang="en-US" dirty="0" smtClean="0"/>
              <a:t>TITLE REGULAR 14PT</a:t>
            </a:r>
          </a:p>
        </p:txBody>
      </p:sp>
      <p:sp>
        <p:nvSpPr>
          <p:cNvPr id="26" name="Title 1"/>
          <p:cNvSpPr txBox="1">
            <a:spLocks/>
          </p:cNvSpPr>
          <p:nvPr userDrawn="1"/>
        </p:nvSpPr>
        <p:spPr>
          <a:xfrm>
            <a:off x="1576064" y="789497"/>
            <a:ext cx="1121315" cy="630212"/>
          </a:xfrm>
          <a:prstGeom prst="rect">
            <a:avLst/>
          </a:prstGeom>
        </p:spPr>
        <p:txBody>
          <a:bodyPr vert="horz" lIns="121920" tIns="60960" rIns="121920" bIns="60960" rtlCol="0" anchor="ctr" anchorCtr="0">
            <a:noAutofit/>
          </a:bodyPr>
          <a:lstStyle>
            <a:lvl1pPr algn="ctr" defTabSz="685800" rtl="0" eaLnBrk="1" latinLnBrk="0" hangingPunct="1">
              <a:lnSpc>
                <a:spcPts val="8500"/>
              </a:lnSpc>
              <a:spcBef>
                <a:spcPct val="0"/>
              </a:spcBef>
              <a:buNone/>
              <a:defRPr sz="4000" b="1" kern="120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z="5333" dirty="0" smtClean="0"/>
              <a:t>1</a:t>
            </a:r>
            <a:endParaRPr lang="en-US" sz="5333" dirty="0"/>
          </a:p>
        </p:txBody>
      </p: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079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1091143" y="353539"/>
            <a:ext cx="4844672" cy="601833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6180040" y="353539"/>
            <a:ext cx="4844672" cy="601833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877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8" hasCustomPrompt="1"/>
          </p:nvPr>
        </p:nvSpPr>
        <p:spPr>
          <a:xfrm>
            <a:off x="775726" y="319722"/>
            <a:ext cx="10611501" cy="3159893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9" hasCustomPrompt="1"/>
          </p:nvPr>
        </p:nvSpPr>
        <p:spPr>
          <a:xfrm>
            <a:off x="775726" y="3602973"/>
            <a:ext cx="4687439" cy="2831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20" hasCustomPrompt="1"/>
          </p:nvPr>
        </p:nvSpPr>
        <p:spPr>
          <a:xfrm>
            <a:off x="5590003" y="3602973"/>
            <a:ext cx="5797224" cy="2831200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86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44967" y="648288"/>
            <a:ext cx="9117469" cy="4528896"/>
          </a:xfrm>
        </p:spPr>
        <p:txBody>
          <a:bodyPr anchor="t" anchorCtr="0">
            <a:noAutofit/>
          </a:bodyPr>
          <a:lstStyle>
            <a:lvl1pPr>
              <a:lnSpc>
                <a:spcPts val="9093"/>
              </a:lnSpc>
              <a:defRPr sz="9600" b="1" i="0" baseline="0">
                <a:solidFill>
                  <a:srgbClr val="007CC2"/>
                </a:solidFill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SUBHEADING TITLE GOES HERE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11555896" y="5573145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</p:spTree>
    <p:extLst>
      <p:ext uri="{BB962C8B-B14F-4D97-AF65-F5344CB8AC3E}">
        <p14:creationId xmlns:p14="http://schemas.microsoft.com/office/powerpoint/2010/main" val="2299155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aragrag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10869" y="346412"/>
            <a:ext cx="6613976" cy="1084824"/>
          </a:xfrm>
        </p:spPr>
        <p:txBody>
          <a:bodyPr anchor="t" anchorCtr="0">
            <a:noAutofit/>
          </a:bodyPr>
          <a:lstStyle>
            <a:lvl1pPr>
              <a:defRPr sz="373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28PT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10867" y="1468963"/>
            <a:ext cx="6613979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69" y="2457251"/>
            <a:ext cx="5938904" cy="3992144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2133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333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Two Paragraphs</a:t>
            </a:r>
            <a:br>
              <a:rPr lang="en-US" dirty="0" smtClean="0"/>
            </a:br>
            <a:r>
              <a:rPr lang="en-US" dirty="0" smtClean="0"/>
              <a:t>Open Sans Regular 10pt (NOTE: When copying and pasting text, please make sure everything is consistent. All text must be in Open Sans)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31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10869" y="346412"/>
            <a:ext cx="6613976" cy="1084824"/>
          </a:xfrm>
        </p:spPr>
        <p:txBody>
          <a:bodyPr anchor="t" anchorCtr="0">
            <a:noAutofit/>
          </a:bodyPr>
          <a:lstStyle>
            <a:lvl1pPr>
              <a:defRPr sz="373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28PT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10867" y="1468963"/>
            <a:ext cx="6613979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69" y="2440573"/>
            <a:ext cx="5938904" cy="3992144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Multiple Paragraphs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46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10869" y="346412"/>
            <a:ext cx="6613976" cy="1084824"/>
          </a:xfrm>
        </p:spPr>
        <p:txBody>
          <a:bodyPr anchor="t" anchorCtr="0">
            <a:noAutofit/>
          </a:bodyPr>
          <a:lstStyle>
            <a:lvl1pPr>
              <a:defRPr sz="373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28PT</a:t>
            </a:r>
            <a:endParaRPr lang="en-US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10867" y="1468963"/>
            <a:ext cx="6613979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72" y="2378731"/>
            <a:ext cx="4004085" cy="3992144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Two Columns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5257544" y="2378731"/>
            <a:ext cx="4004085" cy="3992144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Two Columns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788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02032" y="426914"/>
            <a:ext cx="4490003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6" b="2766"/>
          <a:stretch/>
        </p:blipFill>
        <p:spPr>
          <a:xfrm>
            <a:off x="6909499" y="-35338"/>
            <a:ext cx="5282501" cy="6926468"/>
          </a:xfrm>
          <a:prstGeom prst="rect">
            <a:avLst/>
          </a:prstGeom>
        </p:spPr>
      </p:pic>
      <p:sp>
        <p:nvSpPr>
          <p:cNvPr id="9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69" y="1755396"/>
            <a:ext cx="4260296" cy="4561473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Content and Image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</p:spTree>
    <p:extLst>
      <p:ext uri="{BB962C8B-B14F-4D97-AF65-F5344CB8AC3E}">
        <p14:creationId xmlns:p14="http://schemas.microsoft.com/office/powerpoint/2010/main" val="601267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02032" y="426914"/>
            <a:ext cx="4490003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 r="1189"/>
          <a:stretch/>
        </p:blipFill>
        <p:spPr>
          <a:xfrm>
            <a:off x="6617251" y="-53392"/>
            <a:ext cx="5574748" cy="6959229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0869" y="1755396"/>
            <a:ext cx="4260296" cy="4561473"/>
          </a:xfrm>
        </p:spPr>
        <p:txBody>
          <a:bodyPr>
            <a:noAutofit/>
          </a:bodyPr>
          <a:lstStyle>
            <a:lvl1pPr marL="0" marR="0" indent="0" algn="l" defTabSz="1219139" rtl="0" eaLnBrk="1" fontAlgn="auto" latinLnBrk="0" hangingPunct="1">
              <a:lnSpc>
                <a:spcPts val="14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67">
                <a:solidFill>
                  <a:schemeClr val="tx1"/>
                </a:solidFill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3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2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84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41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698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557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1219139" rtl="0" eaLnBrk="1" fontAlgn="auto" latinLnBrk="0" hangingPunct="1">
              <a:lnSpc>
                <a:spcPts val="2667"/>
              </a:lnSpc>
              <a:spcBef>
                <a:spcPts val="13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smtClean="0"/>
              <a:t>Content and Image2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</p:spTree>
    <p:extLst>
      <p:ext uri="{BB962C8B-B14F-4D97-AF65-F5344CB8AC3E}">
        <p14:creationId xmlns:p14="http://schemas.microsoft.com/office/powerpoint/2010/main" val="567536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do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446183"/>
            <a:ext cx="636104" cy="25945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47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10869" y="346412"/>
            <a:ext cx="6613976" cy="1084824"/>
          </a:xfrm>
        </p:spPr>
        <p:txBody>
          <a:bodyPr anchor="t" anchorCtr="0">
            <a:noAutofit/>
          </a:bodyPr>
          <a:lstStyle>
            <a:lvl1pPr>
              <a:defRPr sz="3733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</a:lstStyle>
          <a:p>
            <a:r>
              <a:rPr lang="en-US" dirty="0" smtClean="0"/>
              <a:t>SLIDE TITLE</a:t>
            </a:r>
            <a:br>
              <a:rPr lang="en-US" dirty="0" smtClean="0"/>
            </a:br>
            <a:r>
              <a:rPr lang="en-US" dirty="0" smtClean="0"/>
              <a:t>SEMI BOLD 28PT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0" hasCustomPrompt="1"/>
          </p:nvPr>
        </p:nvSpPr>
        <p:spPr>
          <a:xfrm>
            <a:off x="810867" y="1468963"/>
            <a:ext cx="6613979" cy="404012"/>
          </a:xfrm>
        </p:spPr>
        <p:txBody>
          <a:bodyPr>
            <a:noAutofit/>
          </a:bodyPr>
          <a:lstStyle>
            <a:lvl1pPr marL="0" indent="0" algn="l">
              <a:buNone/>
              <a:defRPr sz="1600" b="1" i="0" baseline="0">
                <a:latin typeface="Open Sans Semibold" charset="0"/>
                <a:ea typeface="Open Sans Semibold" charset="0"/>
                <a:cs typeface="Open Sans Semibold" charset="0"/>
              </a:defRPr>
            </a:lvl1pPr>
            <a:lvl2pPr marL="609570" indent="0" algn="ctr">
              <a:buNone/>
              <a:defRPr sz="2667"/>
            </a:lvl2pPr>
            <a:lvl3pPr marL="1219139" indent="0" algn="ctr">
              <a:buNone/>
              <a:defRPr sz="2400"/>
            </a:lvl3pPr>
            <a:lvl4pPr marL="1828709" indent="0" algn="ctr">
              <a:buNone/>
              <a:defRPr sz="2133"/>
            </a:lvl4pPr>
            <a:lvl5pPr marL="2438278" indent="0" algn="ctr">
              <a:buNone/>
              <a:defRPr sz="2133"/>
            </a:lvl5pPr>
            <a:lvl6pPr marL="3047848" indent="0" algn="ctr">
              <a:buNone/>
              <a:defRPr sz="2133"/>
            </a:lvl6pPr>
            <a:lvl7pPr marL="3657417" indent="0" algn="ctr">
              <a:buNone/>
              <a:defRPr sz="2133"/>
            </a:lvl7pPr>
            <a:lvl8pPr marL="4266987" indent="0" algn="ctr">
              <a:buNone/>
              <a:defRPr sz="2133"/>
            </a:lvl8pPr>
            <a:lvl9pPr marL="4876557" indent="0" algn="ctr">
              <a:buNone/>
              <a:defRPr sz="2133"/>
            </a:lvl9pPr>
          </a:lstStyle>
          <a:p>
            <a:r>
              <a:rPr lang="en-US" dirty="0" smtClean="0"/>
              <a:t>Subtitle Open Sans Semi bold 12pt</a:t>
            </a:r>
            <a:endParaRPr lang="en-US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810868" y="2313811"/>
            <a:ext cx="7234072" cy="3991933"/>
          </a:xfrm>
        </p:spPr>
        <p:txBody>
          <a:bodyPr>
            <a:noAutofit/>
          </a:bodyPr>
          <a:lstStyle>
            <a:lvl1pPr marL="380982" indent="-380982">
              <a:lnSpc>
                <a:spcPts val="1200"/>
              </a:lnSpc>
              <a:buClr>
                <a:srgbClr val="007CC2"/>
              </a:buClr>
              <a:buFont typeface="Arial" charset="0"/>
              <a:buChar char="•"/>
              <a:defRPr sz="1067" baseline="0">
                <a:latin typeface="Open Sans" charset="0"/>
                <a:ea typeface="Open Sans" charset="0"/>
                <a:cs typeface="Open Sans" charset="0"/>
              </a:defRPr>
            </a:lvl1pPr>
            <a:lvl2pPr marL="609570" indent="0">
              <a:buFontTx/>
              <a:buNone/>
              <a:defRPr/>
            </a:lvl2pPr>
            <a:lvl3pPr marL="1219139" indent="0">
              <a:buFontTx/>
              <a:buNone/>
              <a:defRPr/>
            </a:lvl3pPr>
            <a:lvl4pPr marL="1828709" indent="0">
              <a:buFontTx/>
              <a:buNone/>
              <a:defRPr/>
            </a:lvl4pPr>
            <a:lvl5pPr marL="2438278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Multiple Dot Point Option</a:t>
            </a:r>
            <a:br>
              <a:rPr lang="en-US" dirty="0" smtClean="0"/>
            </a:br>
            <a:r>
              <a:rPr lang="en-US" dirty="0" smtClean="0"/>
              <a:t>Open Sans Regular 8pt (NOTE: When copying and pasting text, please make sure everything is consistent. All text must be in Open Sans)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469" y="6124229"/>
            <a:ext cx="1222217" cy="620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60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747482"/>
            <a:ext cx="12192000" cy="110519"/>
          </a:xfrm>
          <a:prstGeom prst="rect">
            <a:avLst/>
          </a:prstGeom>
          <a:solidFill>
            <a:srgbClr val="007C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47" dirty="0" smtClean="0"/>
              <a:t>  </a:t>
            </a:r>
            <a:endParaRPr lang="en-US" sz="2047" dirty="0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-35595" y="-44496"/>
            <a:ext cx="12263195" cy="6809776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667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dirty="0" smtClean="0"/>
              <a:t>Insert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7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E643E-3C83-354B-8BEF-E6E32C41E145}" type="datetimeFigureOut">
              <a:rPr lang="en-US" smtClean="0"/>
              <a:t>2/19/2018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C985B2-4699-F845-A93D-D6C6419571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86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867" y="346412"/>
            <a:ext cx="8716589" cy="538275"/>
          </a:xfrm>
        </p:spPr>
        <p:txBody>
          <a:bodyPr/>
          <a:lstStyle/>
          <a:p>
            <a:r>
              <a:rPr lang="en-US" dirty="0" smtClean="0"/>
              <a:t>INTENDER REACH: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0"/>
          </p:nvPr>
        </p:nvSpPr>
        <p:spPr>
          <a:xfrm>
            <a:off x="810867" y="884687"/>
            <a:ext cx="5806243" cy="404012"/>
          </a:xfrm>
        </p:spPr>
        <p:txBody>
          <a:bodyPr/>
          <a:lstStyle/>
          <a:p>
            <a:r>
              <a:rPr lang="en-US" dirty="0" smtClean="0"/>
              <a:t>Audience – Intender </a:t>
            </a:r>
            <a:r>
              <a:rPr lang="en-US" dirty="0" smtClean="0"/>
              <a:t>Reach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0868" y="1514676"/>
            <a:ext cx="15793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AU" sz="2133" b="1" dirty="0">
                <a:solidFill>
                  <a:srgbClr val="007AC2"/>
                </a:solidFill>
                <a:latin typeface="Open Sans"/>
                <a:cs typeface="Open Sans"/>
              </a:rPr>
              <a:t>Objective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785" y="1812573"/>
            <a:ext cx="951483" cy="9514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510" y="5053827"/>
            <a:ext cx="985836" cy="913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208" y="3377727"/>
            <a:ext cx="914439" cy="91443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4548" y="2949103"/>
            <a:ext cx="15793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AU" sz="2133" b="1" dirty="0">
                <a:solidFill>
                  <a:srgbClr val="007AC2"/>
                </a:solidFill>
                <a:latin typeface="Open Sans"/>
                <a:cs typeface="Open Sans"/>
              </a:rPr>
              <a:t>Solution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11752" y="4594518"/>
            <a:ext cx="1579321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AU" sz="2133" b="1" dirty="0">
                <a:solidFill>
                  <a:srgbClr val="007AC2"/>
                </a:solidFill>
                <a:latin typeface="Open Sans"/>
                <a:cs typeface="Open Sans"/>
              </a:rPr>
              <a:t>Results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-9474" y="6522838"/>
            <a:ext cx="731534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AU" sz="600" dirty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Source: carsales internal </a:t>
            </a:r>
            <a:r>
              <a:rPr lang="en-AU" sz="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data</a:t>
            </a:r>
            <a:endParaRPr lang="en-AU" sz="600" dirty="0">
              <a:solidFill>
                <a:prstClr val="black">
                  <a:lumMod val="75000"/>
                  <a:lumOff val="25000"/>
                </a:prst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5789360" y="701197"/>
            <a:ext cx="1286933" cy="0"/>
          </a:xfrm>
          <a:prstGeom prst="line">
            <a:avLst/>
          </a:prstGeom>
          <a:ln w="1905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ectangle 46"/>
          <p:cNvSpPr/>
          <p:nvPr/>
        </p:nvSpPr>
        <p:spPr>
          <a:xfrm>
            <a:off x="2309741" y="1514676"/>
            <a:ext cx="4164632" cy="1102446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34945" indent="-234945" defTabSz="914377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  <a:defRPr/>
            </a:pPr>
            <a:r>
              <a:rPr lang="en-AU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To increase awareness and consideration </a:t>
            </a:r>
            <a:r>
              <a:rPr lang="en-AU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MS PGothic" pitchFamily="34" charset="-128"/>
                <a:cs typeface="Open Sans Light"/>
              </a:rPr>
              <a:t>of </a:t>
            </a:r>
            <a:r>
              <a:rPr lang="en-AU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MS PGothic" pitchFamily="34" charset="-128"/>
                <a:cs typeface="Open Sans Light"/>
              </a:rPr>
              <a:t>the Suzuki </a:t>
            </a:r>
            <a:r>
              <a:rPr lang="en-AU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MS PGothic" pitchFamily="34" charset="-128"/>
                <a:cs typeface="Open Sans Light"/>
              </a:rPr>
              <a:t>Swift amongst an in-market audience for light/small passenger </a:t>
            </a:r>
            <a:r>
              <a:rPr lang="en-AU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MS PGothic" pitchFamily="34" charset="-128"/>
                <a:cs typeface="Open Sans Light"/>
              </a:rPr>
              <a:t>car.</a:t>
            </a:r>
            <a:endParaRPr lang="en-AU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ea typeface="MS PGothic" pitchFamily="34" charset="-128"/>
              <a:cs typeface="Open Sans Ligh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378956" y="2866281"/>
            <a:ext cx="4095418" cy="1152601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6213" lvl="0" indent="-176213" defTabSz="457200">
              <a:spcBef>
                <a:spcPts val="30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Target </a:t>
            </a:r>
            <a:r>
              <a:rPr lang="en-A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an Intender audience </a:t>
            </a:r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MS PGothic" pitchFamily="34" charset="-128"/>
                <a:cs typeface="Open Sans Light"/>
              </a:rPr>
              <a:t>(based on on-site activity) with standard display units across desktop, mobile, tablet and App. </a:t>
            </a:r>
          </a:p>
          <a:p>
            <a:pPr marL="176213" lvl="0" indent="-176213" defTabSz="457200">
              <a:spcBef>
                <a:spcPts val="30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buFont typeface="Arial" panose="020B0604020202020204" pitchFamily="34" charset="0"/>
              <a:buChar char="•"/>
              <a:defRPr/>
            </a:pPr>
            <a:r>
              <a:rPr lang="en-A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A</a:t>
            </a:r>
            <a:r>
              <a:rPr lang="en-A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ctivity </a:t>
            </a:r>
            <a:r>
              <a:rPr lang="en-A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both on-network </a:t>
            </a:r>
            <a:r>
              <a:rPr lang="en-A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MS PGothic" pitchFamily="34" charset="-128"/>
                <a:cs typeface="Open Sans Light"/>
              </a:rPr>
              <a:t>through the </a:t>
            </a:r>
            <a:r>
              <a:rPr lang="en-A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MS PGothic" pitchFamily="34" charset="-128"/>
                <a:cs typeface="Open Sans Light"/>
              </a:rPr>
              <a:t>carsales auto </a:t>
            </a:r>
            <a:r>
              <a:rPr lang="en-A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MS PGothic" pitchFamily="34" charset="-128"/>
                <a:cs typeface="Open Sans Light"/>
              </a:rPr>
              <a:t>network, and </a:t>
            </a:r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MS PGothic" pitchFamily="34" charset="-128"/>
                <a:cs typeface="Open Sans Light"/>
              </a:rPr>
              <a:t>off-network via </a:t>
            </a:r>
            <a:r>
              <a:rPr lang="en-A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MS PGothic" pitchFamily="34" charset="-128"/>
                <a:cs typeface="Open Sans Light"/>
              </a:rPr>
              <a:t>Audience360</a:t>
            </a:r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MS PGothic" pitchFamily="34" charset="-128"/>
                <a:cs typeface="Open Sans Light"/>
              </a:rPr>
              <a:t>.</a:t>
            </a:r>
          </a:p>
          <a:p>
            <a:pPr defTabSz="457200">
              <a:spcBef>
                <a:spcPts val="300"/>
              </a:spcBef>
              <a:spcAft>
                <a:spcPts val="300"/>
              </a:spcAft>
              <a:buClr>
                <a:prstClr val="black">
                  <a:lumMod val="75000"/>
                  <a:lumOff val="25000"/>
                </a:prstClr>
              </a:buClr>
              <a:defRPr/>
            </a:pPr>
            <a:r>
              <a:rPr lang="en-A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ea typeface="MS PGothic" pitchFamily="34" charset="-128"/>
              <a:cs typeface="Open Sans Ligh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2321242" y="4714119"/>
            <a:ext cx="4153131" cy="1723155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594" indent="-228594" defTabSz="914377">
              <a:spcBef>
                <a:spcPts val="400"/>
              </a:spcBef>
              <a:spcAft>
                <a:spcPts val="400"/>
              </a:spcAft>
              <a:buFont typeface="Arial"/>
              <a:buChar char="•"/>
              <a:defRPr/>
            </a:pPr>
            <a:r>
              <a:rPr lang="en-AU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72% </a:t>
            </a:r>
            <a:r>
              <a:rPr lang="en-A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uplift in Swift’s share of </a:t>
            </a:r>
            <a:r>
              <a:rPr lang="en-A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searches </a:t>
            </a:r>
            <a:r>
              <a:rPr lang="en-A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MS PGothic" pitchFamily="34" charset="-128"/>
                <a:cs typeface="Open Sans Light"/>
              </a:rPr>
              <a:t>for light/small </a:t>
            </a:r>
            <a:r>
              <a:rPr lang="en-A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MS PGothic" pitchFamily="34" charset="-128"/>
                <a:cs typeface="Open Sans Light"/>
              </a:rPr>
              <a:t>passenger </a:t>
            </a:r>
            <a:r>
              <a:rPr lang="en-A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MS PGothic" pitchFamily="34" charset="-128"/>
                <a:cs typeface="Open Sans Light"/>
              </a:rPr>
              <a:t>car.</a:t>
            </a:r>
          </a:p>
          <a:p>
            <a:pPr marL="228594" indent="-228594" defTabSz="914377">
              <a:spcBef>
                <a:spcPts val="400"/>
              </a:spcBef>
              <a:spcAft>
                <a:spcPts val="400"/>
              </a:spcAft>
              <a:buFont typeface="Arial"/>
              <a:buChar char="•"/>
              <a:defRPr/>
            </a:pPr>
            <a:r>
              <a:rPr lang="en-A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33% uplift </a:t>
            </a:r>
            <a:r>
              <a:rPr lang="en-A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in </a:t>
            </a:r>
            <a:r>
              <a:rPr lang="en-A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Swift’s </a:t>
            </a:r>
            <a:r>
              <a:rPr lang="en-A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</a:t>
            </a:r>
            <a:r>
              <a:rPr lang="en-A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hare </a:t>
            </a:r>
            <a:r>
              <a:rPr lang="en-A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of ‘detailed page </a:t>
            </a:r>
            <a:r>
              <a:rPr lang="en-AU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views’ </a:t>
            </a:r>
            <a:r>
              <a:rPr lang="en-A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MS PGothic" pitchFamily="34" charset="-128"/>
                <a:cs typeface="Open Sans Light"/>
              </a:rPr>
              <a:t>for near </a:t>
            </a:r>
            <a:r>
              <a:rPr lang="en-AU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MS PGothic" pitchFamily="34" charset="-128"/>
                <a:cs typeface="Open Sans Light"/>
              </a:rPr>
              <a:t>n</a:t>
            </a:r>
            <a:r>
              <a:rPr lang="en-A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pen Sans Light"/>
                <a:ea typeface="MS PGothic" pitchFamily="34" charset="-128"/>
                <a:cs typeface="Open Sans Light"/>
              </a:rPr>
              <a:t>ew light/ small car</a:t>
            </a:r>
            <a:endParaRPr lang="en-AU" sz="1600" dirty="0">
              <a:solidFill>
                <a:schemeClr val="tx1">
                  <a:lumMod val="75000"/>
                  <a:lumOff val="25000"/>
                </a:schemeClr>
              </a:solidFill>
              <a:latin typeface="Open Sans Light"/>
              <a:ea typeface="MS PGothic" pitchFamily="34" charset="-128"/>
              <a:cs typeface="Open Sans Ligh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63472" y="287376"/>
            <a:ext cx="4500197" cy="4307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1214" y="1993928"/>
            <a:ext cx="4543536" cy="33210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10533" y="3834946"/>
            <a:ext cx="1601935" cy="278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3113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104</Words>
  <Application>Microsoft Office PowerPoint</Application>
  <PresentationFormat>Widescreen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MS PGothic</vt:lpstr>
      <vt:lpstr>Arial</vt:lpstr>
      <vt:lpstr>Calibri</vt:lpstr>
      <vt:lpstr>Calibri Light</vt:lpstr>
      <vt:lpstr>Open Sans</vt:lpstr>
      <vt:lpstr>Open Sans Light</vt:lpstr>
      <vt:lpstr>Open Sans Semibold</vt:lpstr>
      <vt:lpstr>1_Office Theme</vt:lpstr>
      <vt:lpstr>INTENDER REACH:</vt:lpstr>
    </vt:vector>
  </TitlesOfParts>
  <Company>carsales.com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STUDY:</dc:title>
  <dc:creator>Henny Darvall</dc:creator>
  <cp:lastModifiedBy>Henny Darvall</cp:lastModifiedBy>
  <cp:revision>35</cp:revision>
  <dcterms:created xsi:type="dcterms:W3CDTF">2017-06-27T01:49:09Z</dcterms:created>
  <dcterms:modified xsi:type="dcterms:W3CDTF">2018-02-19T01:26:29Z</dcterms:modified>
</cp:coreProperties>
</file>