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7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1531152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5" orient="horz" pos="2160" userDrawn="1">
          <p15:clr>
            <a:srgbClr val="FBAE40"/>
          </p15:clr>
        </p15:guide>
        <p15:guide id="6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6920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99231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9193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000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1263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0150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9169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6401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7076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2681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2336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 defTabSz="457200"/>
              <a:t>2/11/2016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936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8" orient="horz" pos="2160" userDrawn="1">
          <p15:clr>
            <a:srgbClr val="F26B43"/>
          </p15:clr>
        </p15:guide>
        <p15:guide id="9" pos="2880" userDrawn="1">
          <p15:clr>
            <a:srgbClr val="F26B43"/>
          </p15:clr>
        </p15:guide>
        <p15:guide id="10" pos="363" userDrawn="1">
          <p15:clr>
            <a:srgbClr val="F26B43"/>
          </p15:clr>
        </p15:guide>
        <p15:guide id="11" pos="5397" userDrawn="1">
          <p15:clr>
            <a:srgbClr val="F26B43"/>
          </p15:clr>
        </p15:guide>
        <p15:guide id="12" orient="horz" pos="368" userDrawn="1">
          <p15:clr>
            <a:srgbClr val="F26B43"/>
          </p15:clr>
        </p15:guide>
        <p15:guide id="13" orient="horz" pos="3952" userDrawn="1">
          <p15:clr>
            <a:srgbClr val="F26B43"/>
          </p15:clr>
        </p15:guide>
        <p15:guide id="14" orient="horz" pos="86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788024" y="0"/>
            <a:ext cx="4355976" cy="6858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8" name="TextBox 27"/>
          <p:cNvSpPr txBox="1"/>
          <p:nvPr/>
        </p:nvSpPr>
        <p:spPr>
          <a:xfrm>
            <a:off x="444875" y="1397217"/>
            <a:ext cx="3695077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Car </a:t>
            </a:r>
            <a:r>
              <a:rPr lang="en-A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reviews and ratings are a highly trusted source of information for car buyers </a:t>
            </a:r>
            <a:r>
              <a:rPr lang="en-AU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when they are in </a:t>
            </a:r>
            <a:r>
              <a:rPr lang="en-A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the </a:t>
            </a:r>
            <a:r>
              <a:rPr lang="en-AU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landscape and </a:t>
            </a:r>
            <a:r>
              <a:rPr lang="en-A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consideration </a:t>
            </a:r>
            <a:r>
              <a:rPr lang="en-AU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phases </a:t>
            </a:r>
            <a:r>
              <a:rPr lang="en-A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of their new car research. </a:t>
            </a:r>
            <a:endParaRPr lang="en-AU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endParaRPr lang="en-AU" sz="1200" dirty="0">
              <a:solidFill>
                <a:schemeClr val="tx1">
                  <a:lumMod val="75000"/>
                  <a:lumOff val="25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r>
              <a:rPr lang="en-A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Ratings Amp is a native ad placement that boosts the reach of car model reviews and ratings within the carsales in-market buying marketplace, and off-network, retargeted to matching </a:t>
            </a:r>
            <a:r>
              <a:rPr lang="en-AU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intenders, through our data partnership with Audience360.</a:t>
            </a:r>
            <a:endParaRPr lang="en-AU" sz="1200" dirty="0">
              <a:solidFill>
                <a:schemeClr val="tx1">
                  <a:lumMod val="75000"/>
                  <a:lumOff val="25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endParaRPr lang="en-AU" sz="1200" dirty="0">
              <a:solidFill>
                <a:schemeClr val="tx1">
                  <a:lumMod val="75000"/>
                  <a:lumOff val="25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r>
              <a:rPr lang="en-A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Advertisers can choose </a:t>
            </a:r>
            <a:r>
              <a:rPr lang="en-AU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to amplify an </a:t>
            </a:r>
            <a:r>
              <a:rPr lang="en-A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independent expert review that Motoring.com.au </a:t>
            </a:r>
            <a:r>
              <a:rPr lang="en-AU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have written </a:t>
            </a:r>
            <a:r>
              <a:rPr lang="en-A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about a key model, or they can boost the reach of a </a:t>
            </a:r>
            <a:r>
              <a:rPr lang="en-AU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carsales’ </a:t>
            </a:r>
            <a:r>
              <a:rPr lang="en-A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owner review. </a:t>
            </a:r>
            <a:endParaRPr lang="en-AU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endParaRPr lang="en-AU" sz="1200" dirty="0">
              <a:solidFill>
                <a:schemeClr val="tx1">
                  <a:lumMod val="75000"/>
                  <a:lumOff val="25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r>
              <a:rPr lang="en-AU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Ratings Amp is </a:t>
            </a:r>
            <a:r>
              <a:rPr lang="en-A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o</a:t>
            </a:r>
            <a:r>
              <a:rPr lang="en-AU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pening </a:t>
            </a:r>
            <a:r>
              <a:rPr lang="en-A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up for beta partners in </a:t>
            </a:r>
            <a:r>
              <a:rPr lang="en-AU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2017.</a:t>
            </a:r>
            <a:endParaRPr lang="en-AU" sz="1200" dirty="0">
              <a:solidFill>
                <a:schemeClr val="tx1">
                  <a:lumMod val="75000"/>
                  <a:lumOff val="25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endParaRPr lang="en-AU" sz="1200" dirty="0">
              <a:solidFill>
                <a:schemeClr val="tx1">
                  <a:lumMod val="75000"/>
                  <a:lumOff val="25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539552" y="1052736"/>
            <a:ext cx="1198575" cy="45719"/>
          </a:xfrm>
          <a:prstGeom prst="rect">
            <a:avLst/>
          </a:prstGeom>
          <a:solidFill>
            <a:srgbClr val="007A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AU" sz="2400" dirty="0" smtClean="0">
                <a:solidFill>
                  <a:srgbClr val="007AC2"/>
                </a:solidFill>
                <a:latin typeface="Open Sans Condensed Bold"/>
                <a:ea typeface="Open Sans Semibold" panose="020B0706030804020204" pitchFamily="34" charset="0"/>
                <a:cs typeface="Open Sans Condensed Bold"/>
              </a:rPr>
              <a:t>RATINGS AMP</a:t>
            </a:r>
            <a:endParaRPr lang="en-AU" sz="2400" dirty="0">
              <a:solidFill>
                <a:srgbClr val="007AC2"/>
              </a:solidFill>
              <a:latin typeface="Open Sans Condensed Bold"/>
              <a:ea typeface="Open Sans Semibold" panose="020B0706030804020204" pitchFamily="34" charset="0"/>
              <a:cs typeface="Open Sans Condensed Bold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18" r="7012"/>
          <a:stretch/>
        </p:blipFill>
        <p:spPr>
          <a:xfrm>
            <a:off x="5022414" y="1168178"/>
            <a:ext cx="3942074" cy="387439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ctangle 3"/>
          <p:cNvSpPr/>
          <p:nvPr/>
        </p:nvSpPr>
        <p:spPr>
          <a:xfrm>
            <a:off x="7884368" y="2607512"/>
            <a:ext cx="1152128" cy="2206025"/>
          </a:xfrm>
          <a:prstGeom prst="rect">
            <a:avLst/>
          </a:prstGeom>
          <a:noFill/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4869160"/>
            <a:ext cx="2407223" cy="667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001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Custom 6">
      <a:dk1>
        <a:sysClr val="windowText" lastClr="000000"/>
      </a:dk1>
      <a:lt1>
        <a:sysClr val="window" lastClr="FFFFFF"/>
      </a:lt1>
      <a:dk2>
        <a:srgbClr val="007AC2"/>
      </a:dk2>
      <a:lt2>
        <a:srgbClr val="909093"/>
      </a:lt2>
      <a:accent1>
        <a:srgbClr val="64CBE8"/>
      </a:accent1>
      <a:accent2>
        <a:srgbClr val="00468B"/>
      </a:accent2>
      <a:accent3>
        <a:srgbClr val="D1D1CE"/>
      </a:accent3>
      <a:accent4>
        <a:srgbClr val="97D700"/>
      </a:accent4>
      <a:accent5>
        <a:srgbClr val="FEDB00"/>
      </a:accent5>
      <a:accent6>
        <a:srgbClr val="FF5000"/>
      </a:accent6>
      <a:hlink>
        <a:srgbClr val="0563C1"/>
      </a:hlink>
      <a:folHlink>
        <a:srgbClr val="954F72"/>
      </a:folHlink>
    </a:clrScheme>
    <a:fontScheme name="Custom 3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Grey light">
      <a:srgbClr val="E6E6E6"/>
    </a:custClr>
    <a:custClr name="Blue light">
      <a:srgbClr val="EBFAFC"/>
    </a:custClr>
  </a:custClrLst>
  <a:extLst>
    <a:ext uri="{05A4C25C-085E-4340-85A3-A5531E510DB2}">
      <thm15:themeFamily xmlns="" xmlns:thm15="http://schemas.microsoft.com/office/thememl/2012/main" name="Office Theme" id="{9AA41DEC-4CAE-4F84-AA5C-1F24FE9464D4}" vid="{B87D63E5-4099-4E45-8B97-E8FA0564B96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1459</TotalTime>
  <Words>112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1_Office Theme</vt:lpstr>
      <vt:lpstr>PowerPoint Presentation</vt:lpstr>
    </vt:vector>
  </TitlesOfParts>
  <Company>carsales.com Limited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Henny Darvall</dc:creator>
  <cp:lastModifiedBy>Henny Darvall</cp:lastModifiedBy>
  <cp:revision>29</cp:revision>
  <cp:lastPrinted>2016-08-18T01:59:21Z</cp:lastPrinted>
  <dcterms:created xsi:type="dcterms:W3CDTF">2016-08-18T01:40:33Z</dcterms:created>
  <dcterms:modified xsi:type="dcterms:W3CDTF">2016-11-01T22:56:56Z</dcterms:modified>
</cp:coreProperties>
</file>