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8753C9-1E64-4AB8-B036-FF7639BB9191}" type="datetimeFigureOut">
              <a:rPr lang="en-AU" smtClean="0"/>
              <a:t>2/11/2016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3E343F-1694-499C-BA52-3E170FA59F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896380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3E343F-1694-499C-BA52-3E170FA59F10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80633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531152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5" orient="horz" pos="2160" userDrawn="1">
          <p15:clr>
            <a:srgbClr val="FBAE40"/>
          </p15:clr>
        </p15:guide>
        <p15:guide id="6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6920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99231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193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000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1263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150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9169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6401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076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2681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336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 defTabSz="457200"/>
              <a:t>2/11/2016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936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8" orient="horz" pos="2160" userDrawn="1">
          <p15:clr>
            <a:srgbClr val="F26B43"/>
          </p15:clr>
        </p15:guide>
        <p15:guide id="9" pos="2880" userDrawn="1">
          <p15:clr>
            <a:srgbClr val="F26B43"/>
          </p15:clr>
        </p15:guide>
        <p15:guide id="10" pos="363" userDrawn="1">
          <p15:clr>
            <a:srgbClr val="F26B43"/>
          </p15:clr>
        </p15:guide>
        <p15:guide id="11" pos="5397" userDrawn="1">
          <p15:clr>
            <a:srgbClr val="F26B43"/>
          </p15:clr>
        </p15:guide>
        <p15:guide id="12" orient="horz" pos="368" userDrawn="1">
          <p15:clr>
            <a:srgbClr val="F26B43"/>
          </p15:clr>
        </p15:guide>
        <p15:guide id="13" orient="horz" pos="3952" userDrawn="1">
          <p15:clr>
            <a:srgbClr val="F26B43"/>
          </p15:clr>
        </p15:guide>
        <p15:guide id="14" orient="horz" pos="86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8" name="TextBox 27"/>
          <p:cNvSpPr txBox="1"/>
          <p:nvPr/>
        </p:nvSpPr>
        <p:spPr>
          <a:xfrm>
            <a:off x="395536" y="1588595"/>
            <a:ext cx="36004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The consideration package encompasses two native ad placements, both designed to get your car model on the buyer's consideration </a:t>
            </a:r>
            <a:r>
              <a:rPr lang="en-A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list.</a:t>
            </a:r>
          </a:p>
          <a:p>
            <a:endParaRPr lang="en-AU" sz="1200" dirty="0">
              <a:solidFill>
                <a:schemeClr val="tx1">
                  <a:lumMod val="75000"/>
                  <a:lumOff val="2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en-A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Guaranteed Consideration, which promotes a manufacturer’s generic new car listing by seeding it amongst search results for new and used competitive models, and captures the attention of consumers researching vehicles in your VFACTS competitive </a:t>
            </a:r>
            <a:r>
              <a:rPr lang="en-A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set, who </a:t>
            </a:r>
            <a:r>
              <a:rPr lang="en-A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may not have considered that vehicle previously.</a:t>
            </a:r>
          </a:p>
          <a:p>
            <a:pPr marL="228600" indent="-228600">
              <a:buFont typeface="+mj-lt"/>
              <a:buAutoNum type="arabicPeriod"/>
            </a:pPr>
            <a:endParaRPr lang="en-AU" sz="1200" dirty="0">
              <a:solidFill>
                <a:schemeClr val="tx1">
                  <a:lumMod val="75000"/>
                  <a:lumOff val="2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en-A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The Comparison Tool, which allows consumers to directly compare price and specs of cars </a:t>
            </a:r>
            <a:r>
              <a:rPr lang="en-A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side-by-side, with a native </a:t>
            </a:r>
            <a:r>
              <a:rPr lang="en-A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ad </a:t>
            </a:r>
            <a:r>
              <a:rPr lang="en-A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unit automatically </a:t>
            </a:r>
            <a:r>
              <a:rPr lang="en-A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placed in </a:t>
            </a:r>
            <a:r>
              <a:rPr lang="en-A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view. The </a:t>
            </a:r>
            <a:r>
              <a:rPr lang="en-A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Comparison Tool is being relaunched across multiple areas of the network, including carsales stock search, new car showroom, and </a:t>
            </a:r>
            <a:r>
              <a:rPr lang="en-A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Redbook</a:t>
            </a:r>
            <a:r>
              <a:rPr lang="en-A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.</a:t>
            </a:r>
          </a:p>
          <a:p>
            <a:endParaRPr lang="en-AU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endParaRPr lang="en-AU" sz="1200" dirty="0">
              <a:solidFill>
                <a:schemeClr val="tx1">
                  <a:lumMod val="75000"/>
                  <a:lumOff val="2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39552" y="1052736"/>
            <a:ext cx="1198575" cy="45719"/>
          </a:xfrm>
          <a:prstGeom prst="rect">
            <a:avLst/>
          </a:prstGeom>
          <a:solidFill>
            <a:srgbClr val="007A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AU" sz="2400" dirty="0" smtClean="0">
                <a:solidFill>
                  <a:srgbClr val="007AC2"/>
                </a:solidFill>
                <a:latin typeface="Open Sans Condensed Bold"/>
                <a:ea typeface="Open Sans Semibold" panose="020B0706030804020204" pitchFamily="34" charset="0"/>
                <a:cs typeface="Open Sans Condensed Bold"/>
              </a:rPr>
              <a:t>CONSIDERATION </a:t>
            </a:r>
          </a:p>
          <a:p>
            <a:pPr algn="l"/>
            <a:r>
              <a:rPr lang="en-AU" sz="2400" dirty="0" smtClean="0">
                <a:solidFill>
                  <a:srgbClr val="007AC2"/>
                </a:solidFill>
                <a:latin typeface="Open Sans Condensed Bold"/>
                <a:ea typeface="Open Sans Semibold" panose="020B0706030804020204" pitchFamily="34" charset="0"/>
                <a:cs typeface="Open Sans Condensed Bold"/>
              </a:rPr>
              <a:t>PACKAGE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85" r="4947"/>
          <a:stretch/>
        </p:blipFill>
        <p:spPr>
          <a:xfrm>
            <a:off x="4716016" y="116632"/>
            <a:ext cx="2808312" cy="27277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03"/>
          <a:stretch/>
        </p:blipFill>
        <p:spPr>
          <a:xfrm>
            <a:off x="6120172" y="1574733"/>
            <a:ext cx="2952328" cy="273189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Rectangle 1"/>
          <p:cNvSpPr/>
          <p:nvPr/>
        </p:nvSpPr>
        <p:spPr>
          <a:xfrm>
            <a:off x="5076056" y="380386"/>
            <a:ext cx="1872208" cy="1008112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Rectangle 12"/>
          <p:cNvSpPr/>
          <p:nvPr/>
        </p:nvSpPr>
        <p:spPr>
          <a:xfrm>
            <a:off x="6343785" y="1932566"/>
            <a:ext cx="1872208" cy="1424426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0837" y="3550788"/>
            <a:ext cx="3399555" cy="31905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Rectangle 9"/>
          <p:cNvSpPr/>
          <p:nvPr/>
        </p:nvSpPr>
        <p:spPr>
          <a:xfrm rot="5400000">
            <a:off x="5796135" y="4869161"/>
            <a:ext cx="2880321" cy="864096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503" y="5229200"/>
            <a:ext cx="2265289" cy="629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01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Custom 6">
      <a:dk1>
        <a:sysClr val="windowText" lastClr="000000"/>
      </a:dk1>
      <a:lt1>
        <a:sysClr val="window" lastClr="FFFFFF"/>
      </a:lt1>
      <a:dk2>
        <a:srgbClr val="007AC2"/>
      </a:dk2>
      <a:lt2>
        <a:srgbClr val="909093"/>
      </a:lt2>
      <a:accent1>
        <a:srgbClr val="64CBE8"/>
      </a:accent1>
      <a:accent2>
        <a:srgbClr val="00468B"/>
      </a:accent2>
      <a:accent3>
        <a:srgbClr val="D1D1CE"/>
      </a:accent3>
      <a:accent4>
        <a:srgbClr val="97D700"/>
      </a:accent4>
      <a:accent5>
        <a:srgbClr val="FEDB00"/>
      </a:accent5>
      <a:accent6>
        <a:srgbClr val="FF5000"/>
      </a:accent6>
      <a:hlink>
        <a:srgbClr val="0563C1"/>
      </a:hlink>
      <a:folHlink>
        <a:srgbClr val="954F72"/>
      </a:folHlink>
    </a:clrScheme>
    <a:fontScheme name="Custom 3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Grey light">
      <a:srgbClr val="E6E6E6"/>
    </a:custClr>
    <a:custClr name="Blue light">
      <a:srgbClr val="EBFAFC"/>
    </a:custClr>
  </a:custClrLst>
  <a:extLst>
    <a:ext uri="{05A4C25C-085E-4340-85A3-A5531E510DB2}">
      <thm15:themeFamily xmlns="" xmlns:thm15="http://schemas.microsoft.com/office/thememl/2012/main" name="Office Theme" id="{9AA41DEC-4CAE-4F84-AA5C-1F24FE9464D4}" vid="{B87D63E5-4099-4E45-8B97-E8FA0564B96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1449</TotalTime>
  <Words>124</Words>
  <Application>Microsoft Office PowerPoint</Application>
  <PresentationFormat>On-screen Show (4:3)</PresentationFormat>
  <Paragraphs>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PowerPoint Presentation</vt:lpstr>
    </vt:vector>
  </TitlesOfParts>
  <Company>carsales.com Limited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Henny Darvall</dc:creator>
  <cp:lastModifiedBy>Henny Darvall</cp:lastModifiedBy>
  <cp:revision>23</cp:revision>
  <cp:lastPrinted>2016-08-18T01:59:38Z</cp:lastPrinted>
  <dcterms:created xsi:type="dcterms:W3CDTF">2016-08-18T01:40:33Z</dcterms:created>
  <dcterms:modified xsi:type="dcterms:W3CDTF">2016-11-01T22:57:45Z</dcterms:modified>
</cp:coreProperties>
</file>