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1C30F-179C-4F2B-B259-0409F10B137F}" type="datetimeFigureOut">
              <a:rPr lang="en-AU" smtClean="0"/>
              <a:t>28/08/2017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2383F-7299-4B04-92A9-B40520BC15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790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74A41B-7C09-DB43-B20E-CB6E4CD3CF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48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ana.hoang/Desktop/Powerpoint%20Template/02%20Logos/Carsales_Blue_RGB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ana.hoang/Desktop/Powerpoint%20Template/02%20Logos/Carsales_Blue_RGB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ana.hoang/Desktop/Powerpoint%20Template/02%20Logos/Carsales_Blue_RGB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ana.hoang/Desktop/Powerpoint%20Template/02%20Logos/Carsales_Blue_RGB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ana.hoang/Desktop/Powerpoint%20Template/01%20Images/carsales-10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ana.hoang/Desktop/Carsales%20Powerpoint%20Template/01%20Images/carsales-2.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ana.hoang/Desktop/Powerpoint%20Template/02%20Logos/Carsales_Blue_RGB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1592523" y="660996"/>
            <a:ext cx="1130208" cy="1130208"/>
          </a:xfrm>
          <a:prstGeom prst="ellipse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7" dirty="0">
              <a:solidFill>
                <a:srgbClr val="ED1C24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1592523" y="2064109"/>
            <a:ext cx="1130208" cy="1130208"/>
          </a:xfrm>
          <a:prstGeom prst="ellipse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7" dirty="0">
              <a:solidFill>
                <a:srgbClr val="ED1C24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1592523" y="3467223"/>
            <a:ext cx="1130208" cy="1130208"/>
          </a:xfrm>
          <a:prstGeom prst="ellipse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7" dirty="0">
              <a:solidFill>
                <a:srgbClr val="ED1C24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747482"/>
            <a:ext cx="12192000" cy="11051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47" dirty="0" smtClean="0"/>
              <a:t>  </a:t>
            </a:r>
            <a:endParaRPr lang="en-US" sz="2047" dirty="0"/>
          </a:p>
        </p:txBody>
      </p:sp>
      <p:sp>
        <p:nvSpPr>
          <p:cNvPr id="10" name="Oval 9"/>
          <p:cNvSpPr/>
          <p:nvPr userDrawn="1"/>
        </p:nvSpPr>
        <p:spPr>
          <a:xfrm>
            <a:off x="1592523" y="4870336"/>
            <a:ext cx="1130208" cy="1130208"/>
          </a:xfrm>
          <a:prstGeom prst="ellipse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7" dirty="0">
              <a:solidFill>
                <a:srgbClr val="ED1C24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1592109" y="2197019"/>
            <a:ext cx="1121315" cy="630212"/>
          </a:xfrm>
          <a:prstGeom prst="rect">
            <a:avLst/>
          </a:prstGeom>
        </p:spPr>
        <p:txBody>
          <a:bodyPr vert="horz" lIns="121920" tIns="60960" rIns="121920" bIns="60960" rtlCol="0" anchor="ctr" anchorCtr="0">
            <a:noAutofit/>
          </a:bodyPr>
          <a:lstStyle>
            <a:lvl1pPr algn="ctr" defTabSz="685800" rtl="0" eaLnBrk="1" latinLnBrk="0" hangingPunct="1">
              <a:lnSpc>
                <a:spcPts val="85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z="5333" dirty="0" smtClean="0"/>
              <a:t>2</a:t>
            </a:r>
            <a:endParaRPr lang="en-US" sz="5333" dirty="0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1601416" y="3600782"/>
            <a:ext cx="1121315" cy="630212"/>
          </a:xfrm>
          <a:prstGeom prst="rect">
            <a:avLst/>
          </a:prstGeom>
        </p:spPr>
        <p:txBody>
          <a:bodyPr vert="horz" lIns="121920" tIns="60960" rIns="121920" bIns="60960" rtlCol="0" anchor="ctr" anchorCtr="0">
            <a:noAutofit/>
          </a:bodyPr>
          <a:lstStyle>
            <a:lvl1pPr algn="ctr" defTabSz="685800" rtl="0" eaLnBrk="1" latinLnBrk="0" hangingPunct="1">
              <a:lnSpc>
                <a:spcPts val="85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z="5333" dirty="0" smtClean="0"/>
              <a:t>3</a:t>
            </a:r>
            <a:endParaRPr lang="en-US" sz="5333" dirty="0"/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1557243" y="5000398"/>
            <a:ext cx="1121315" cy="630212"/>
          </a:xfrm>
          <a:prstGeom prst="rect">
            <a:avLst/>
          </a:prstGeom>
        </p:spPr>
        <p:txBody>
          <a:bodyPr vert="horz" lIns="121920" tIns="60960" rIns="121920" bIns="60960" rtlCol="0" anchor="ctr" anchorCtr="0">
            <a:noAutofit/>
          </a:bodyPr>
          <a:lstStyle>
            <a:lvl1pPr algn="ctr" defTabSz="685800" rtl="0" eaLnBrk="1" latinLnBrk="0" hangingPunct="1">
              <a:lnSpc>
                <a:spcPts val="85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z="5333" dirty="0" smtClean="0"/>
              <a:t>4</a:t>
            </a:r>
            <a:endParaRPr lang="en-US" sz="5333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76447" y="660997"/>
            <a:ext cx="3744000" cy="1130208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ts val="2533"/>
              </a:lnSpc>
              <a:buNone/>
              <a:defRPr sz="2133" b="1" baseline="0"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1867"/>
            </a:lvl2pPr>
            <a:lvl3pPr marL="1219139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7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 dirty="0" smtClean="0"/>
              <a:t>TITLE </a:t>
            </a:r>
            <a:br>
              <a:rPr lang="en-US" dirty="0" smtClean="0"/>
            </a:br>
            <a:r>
              <a:rPr lang="en-US" dirty="0" smtClean="0"/>
              <a:t>BOLD 16PT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3076447" y="2064111"/>
            <a:ext cx="3744000" cy="1130208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ts val="2533"/>
              </a:lnSpc>
              <a:buNone/>
              <a:defRPr sz="2133" b="1" baseline="0"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1867"/>
            </a:lvl2pPr>
            <a:lvl3pPr marL="1219139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7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 dirty="0" smtClean="0"/>
              <a:t>NOTE: Please use a soft return when starting </a:t>
            </a:r>
            <a:br>
              <a:rPr lang="en-US" dirty="0" smtClean="0"/>
            </a:br>
            <a:r>
              <a:rPr lang="en-US" dirty="0" smtClean="0"/>
              <a:t>a new line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3076447" y="3467223"/>
            <a:ext cx="3744000" cy="1130208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ts val="2533"/>
              </a:lnSpc>
              <a:buNone/>
              <a:defRPr sz="2133" b="1" baseline="0"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1867"/>
            </a:lvl2pPr>
            <a:lvl3pPr marL="1219139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7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 dirty="0" smtClean="0"/>
              <a:t>SOFT RETURN</a:t>
            </a:r>
            <a:br>
              <a:rPr lang="en-US" dirty="0" smtClean="0"/>
            </a:br>
            <a:r>
              <a:rPr lang="en-US" dirty="0" smtClean="0"/>
              <a:t>= SHIFT + ENTER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3076447" y="4832378"/>
            <a:ext cx="3744000" cy="1168167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ts val="2533"/>
              </a:lnSpc>
              <a:buNone/>
              <a:defRPr sz="2133" b="1" baseline="0"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1867"/>
            </a:lvl2pPr>
            <a:lvl3pPr marL="1219139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7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BOLD 16PT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7071932" y="677863"/>
            <a:ext cx="3847853" cy="1117327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ts val="2267"/>
              </a:lnSpc>
              <a:buNone/>
              <a:defRPr sz="1867" b="0" i="0" baseline="0"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1867"/>
            </a:lvl2pPr>
            <a:lvl3pPr marL="1219139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7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 dirty="0" smtClean="0"/>
              <a:t>TITLE REGULAR 14PT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7071932" y="2068096"/>
            <a:ext cx="3847853" cy="1130208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ts val="2267"/>
              </a:lnSpc>
              <a:buNone/>
              <a:defRPr sz="1867" b="0" i="0" baseline="0"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1867"/>
            </a:lvl2pPr>
            <a:lvl3pPr marL="1219139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7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 dirty="0" smtClean="0"/>
              <a:t>If numbers need to added or removed, you will need to make edits to the master page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7071932" y="3471209"/>
            <a:ext cx="3847853" cy="1130208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ts val="2267"/>
              </a:lnSpc>
              <a:buNone/>
              <a:defRPr sz="1867" b="0" i="0" baseline="0"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1867"/>
            </a:lvl2pPr>
            <a:lvl3pPr marL="1219139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7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 dirty="0" smtClean="0"/>
              <a:t>MASTER PAGE: This is found under VIEW &gt; SLIDE MASTER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7071932" y="4832378"/>
            <a:ext cx="3847853" cy="1168167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ts val="2267"/>
              </a:lnSpc>
              <a:buNone/>
              <a:defRPr sz="1867" b="0" i="0" baseline="0"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1867"/>
            </a:lvl2pPr>
            <a:lvl3pPr marL="1219139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7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 dirty="0" smtClean="0"/>
              <a:t>TITLE REGULAR 14PT</a:t>
            </a:r>
          </a:p>
        </p:txBody>
      </p:sp>
      <p:sp>
        <p:nvSpPr>
          <p:cNvPr id="26" name="Title 1"/>
          <p:cNvSpPr txBox="1">
            <a:spLocks/>
          </p:cNvSpPr>
          <p:nvPr userDrawn="1"/>
        </p:nvSpPr>
        <p:spPr>
          <a:xfrm>
            <a:off x="1576064" y="789497"/>
            <a:ext cx="1121315" cy="630212"/>
          </a:xfrm>
          <a:prstGeom prst="rect">
            <a:avLst/>
          </a:prstGeom>
        </p:spPr>
        <p:txBody>
          <a:bodyPr vert="horz" lIns="121920" tIns="60960" rIns="121920" bIns="60960" rtlCol="0" anchor="ctr" anchorCtr="0">
            <a:noAutofit/>
          </a:bodyPr>
          <a:lstStyle>
            <a:lvl1pPr algn="ctr" defTabSz="685800" rtl="0" eaLnBrk="1" latinLnBrk="0" hangingPunct="1">
              <a:lnSpc>
                <a:spcPts val="85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z="5333" dirty="0" smtClean="0"/>
              <a:t>1</a:t>
            </a:r>
            <a:endParaRPr lang="en-US" sz="5333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469" y="6124229"/>
            <a:ext cx="1222217" cy="62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9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747482"/>
            <a:ext cx="12192000" cy="11051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47" dirty="0" smtClean="0"/>
              <a:t>  </a:t>
            </a:r>
            <a:endParaRPr lang="en-US" sz="2047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091143" y="353539"/>
            <a:ext cx="4844672" cy="601833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667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180040" y="353539"/>
            <a:ext cx="4844672" cy="601833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667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87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47482"/>
            <a:ext cx="12192000" cy="11051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47" dirty="0" smtClean="0"/>
              <a:t>  </a:t>
            </a:r>
            <a:endParaRPr lang="en-US" sz="2047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775726" y="319722"/>
            <a:ext cx="10611501" cy="315989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667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775726" y="3602973"/>
            <a:ext cx="4687439" cy="28312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667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5590003" y="3602973"/>
            <a:ext cx="5797224" cy="28312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667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44967" y="648288"/>
            <a:ext cx="9117469" cy="4528896"/>
          </a:xfrm>
        </p:spPr>
        <p:txBody>
          <a:bodyPr anchor="t" anchorCtr="0">
            <a:noAutofit/>
          </a:bodyPr>
          <a:lstStyle>
            <a:lvl1pPr>
              <a:lnSpc>
                <a:spcPts val="9093"/>
              </a:lnSpc>
              <a:defRPr sz="9600" b="1" i="0" baseline="0">
                <a:solidFill>
                  <a:srgbClr val="007CC2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SUBHEADING TITLE GOES HERE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747482"/>
            <a:ext cx="12192000" cy="11051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47" dirty="0" smtClean="0"/>
              <a:t>  </a:t>
            </a:r>
            <a:endParaRPr lang="en-US" sz="2047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1555896" y="5573145"/>
            <a:ext cx="636104" cy="25945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7" dirty="0"/>
          </a:p>
        </p:txBody>
      </p:sp>
    </p:spTree>
    <p:extLst>
      <p:ext uri="{BB962C8B-B14F-4D97-AF65-F5344CB8AC3E}">
        <p14:creationId xmlns:p14="http://schemas.microsoft.com/office/powerpoint/2010/main" val="1737810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ragrag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47482"/>
            <a:ext cx="12192000" cy="11051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47" dirty="0" smtClean="0"/>
              <a:t>  </a:t>
            </a:r>
            <a:endParaRPr lang="en-US" sz="2047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46183"/>
            <a:ext cx="636104" cy="25945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7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10869" y="346412"/>
            <a:ext cx="6613976" cy="1084824"/>
          </a:xfrm>
        </p:spPr>
        <p:txBody>
          <a:bodyPr anchor="t" anchorCtr="0">
            <a:noAutofit/>
          </a:bodyPr>
          <a:lstStyle>
            <a:lvl1pPr>
              <a:defRPr sz="3733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SEMI BOLD 28PT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810867" y="1468963"/>
            <a:ext cx="6613979" cy="404012"/>
          </a:xfrm>
        </p:spPr>
        <p:txBody>
          <a:bodyPr>
            <a:noAutofit/>
          </a:bodyPr>
          <a:lstStyle>
            <a:lvl1pPr marL="0" indent="0" algn="l">
              <a:buNone/>
              <a:defRPr sz="1600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609570" indent="0" algn="ctr">
              <a:buNone/>
              <a:defRPr sz="2667"/>
            </a:lvl2pPr>
            <a:lvl3pPr marL="1219139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7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 dirty="0" smtClean="0"/>
              <a:t>Subtitle Open Sans Semi bold 12pt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10869" y="2457251"/>
            <a:ext cx="5938904" cy="3992144"/>
          </a:xfrm>
        </p:spPr>
        <p:txBody>
          <a:bodyPr>
            <a:noAutofit/>
          </a:bodyPr>
          <a:lstStyle>
            <a:lvl1pPr marL="0" marR="0" indent="0" algn="l" defTabSz="1219139" rtl="0" eaLnBrk="1" fontAlgn="auto" latinLnBrk="0" hangingPunct="1">
              <a:lnSpc>
                <a:spcPts val="2133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33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39" rtl="0" eaLnBrk="1" fontAlgn="auto" latinLnBrk="0" hangingPunct="1">
              <a:lnSpc>
                <a:spcPts val="2667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Two Paragraphs</a:t>
            </a:r>
            <a:br>
              <a:rPr lang="en-US" dirty="0" smtClean="0"/>
            </a:br>
            <a:r>
              <a:rPr lang="en-US" dirty="0" smtClean="0"/>
              <a:t>Open Sans Regular 10pt (NOTE: When copying and pasting text, please make sure everything is consistent. All text must be in Open Sans)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469" y="6124229"/>
            <a:ext cx="1222217" cy="62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27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47482"/>
            <a:ext cx="12192000" cy="11051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47" dirty="0" smtClean="0"/>
              <a:t>  </a:t>
            </a:r>
            <a:endParaRPr lang="en-US" sz="2047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46183"/>
            <a:ext cx="636104" cy="25945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7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10869" y="346412"/>
            <a:ext cx="6613976" cy="1084824"/>
          </a:xfrm>
        </p:spPr>
        <p:txBody>
          <a:bodyPr anchor="t" anchorCtr="0">
            <a:noAutofit/>
          </a:bodyPr>
          <a:lstStyle>
            <a:lvl1pPr>
              <a:defRPr sz="3733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SEMI BOLD 28PT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810867" y="1468963"/>
            <a:ext cx="6613979" cy="404012"/>
          </a:xfrm>
        </p:spPr>
        <p:txBody>
          <a:bodyPr>
            <a:noAutofit/>
          </a:bodyPr>
          <a:lstStyle>
            <a:lvl1pPr marL="0" indent="0" algn="l">
              <a:buNone/>
              <a:defRPr sz="1600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609570" indent="0" algn="ctr">
              <a:buNone/>
              <a:defRPr sz="2667"/>
            </a:lvl2pPr>
            <a:lvl3pPr marL="1219139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7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 dirty="0" smtClean="0"/>
              <a:t>Subtitle Open Sans Semi bold 12pt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10869" y="2440573"/>
            <a:ext cx="5938904" cy="3992144"/>
          </a:xfrm>
        </p:spPr>
        <p:txBody>
          <a:bodyPr>
            <a:noAutofit/>
          </a:bodyPr>
          <a:lstStyle>
            <a:lvl1pPr marL="0" marR="0" indent="0" algn="l" defTabSz="1219139" rtl="0" eaLnBrk="1" fontAlgn="auto" latinLnBrk="0" hangingPunct="1">
              <a:lnSpc>
                <a:spcPts val="1467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39" rtl="0" eaLnBrk="1" fontAlgn="auto" latinLnBrk="0" hangingPunct="1">
              <a:lnSpc>
                <a:spcPts val="2667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Multiple Paragraphs</a:t>
            </a:r>
            <a:br>
              <a:rPr lang="en-US" dirty="0" smtClean="0"/>
            </a:br>
            <a:r>
              <a:rPr lang="en-US" dirty="0" smtClean="0"/>
              <a:t>Open Sans Regular 8pt (NOTE: When copying and pasting text, please make sure everything is consistent. All text must be in Open Sans)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469" y="6124229"/>
            <a:ext cx="1222217" cy="62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39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747482"/>
            <a:ext cx="12192000" cy="11051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47" dirty="0" smtClean="0"/>
              <a:t>  </a:t>
            </a:r>
            <a:endParaRPr lang="en-US" sz="2047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46183"/>
            <a:ext cx="636104" cy="25945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7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10869" y="346412"/>
            <a:ext cx="6613976" cy="1084824"/>
          </a:xfrm>
        </p:spPr>
        <p:txBody>
          <a:bodyPr anchor="t" anchorCtr="0">
            <a:noAutofit/>
          </a:bodyPr>
          <a:lstStyle>
            <a:lvl1pPr>
              <a:defRPr sz="3733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SEMI BOLD 28PT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810867" y="1468963"/>
            <a:ext cx="6613979" cy="404012"/>
          </a:xfrm>
        </p:spPr>
        <p:txBody>
          <a:bodyPr>
            <a:noAutofit/>
          </a:bodyPr>
          <a:lstStyle>
            <a:lvl1pPr marL="0" indent="0" algn="l">
              <a:buNone/>
              <a:defRPr sz="1600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609570" indent="0" algn="ctr">
              <a:buNone/>
              <a:defRPr sz="2667"/>
            </a:lvl2pPr>
            <a:lvl3pPr marL="1219139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7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 dirty="0" smtClean="0"/>
              <a:t>Subtitle Open Sans Semi bold 12pt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10872" y="2378731"/>
            <a:ext cx="4004085" cy="3992144"/>
          </a:xfrm>
        </p:spPr>
        <p:txBody>
          <a:bodyPr>
            <a:noAutofit/>
          </a:bodyPr>
          <a:lstStyle>
            <a:lvl1pPr marL="0" marR="0" indent="0" algn="l" defTabSz="1219139" rtl="0" eaLnBrk="1" fontAlgn="auto" latinLnBrk="0" hangingPunct="1">
              <a:lnSpc>
                <a:spcPts val="1467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39" rtl="0" eaLnBrk="1" fontAlgn="auto" latinLnBrk="0" hangingPunct="1">
              <a:lnSpc>
                <a:spcPts val="2667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Two Columns</a:t>
            </a:r>
            <a:br>
              <a:rPr lang="en-US" dirty="0" smtClean="0"/>
            </a:br>
            <a:r>
              <a:rPr lang="en-US" dirty="0" smtClean="0"/>
              <a:t>Open Sans Regular 8pt (NOTE: When copying and pasting text, please make sure everything is consistent. All text must be in Open Sans)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257544" y="2378731"/>
            <a:ext cx="4004085" cy="3992144"/>
          </a:xfrm>
        </p:spPr>
        <p:txBody>
          <a:bodyPr>
            <a:noAutofit/>
          </a:bodyPr>
          <a:lstStyle>
            <a:lvl1pPr marL="0" marR="0" indent="0" algn="l" defTabSz="1219139" rtl="0" eaLnBrk="1" fontAlgn="auto" latinLnBrk="0" hangingPunct="1">
              <a:lnSpc>
                <a:spcPts val="1467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39" rtl="0" eaLnBrk="1" fontAlgn="auto" latinLnBrk="0" hangingPunct="1">
              <a:lnSpc>
                <a:spcPts val="2667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Two Columns</a:t>
            </a:r>
            <a:br>
              <a:rPr lang="en-US" dirty="0" smtClean="0"/>
            </a:br>
            <a:r>
              <a:rPr lang="en-US" dirty="0" smtClean="0"/>
              <a:t>Open Sans Regular 8pt (NOTE: When copying and pasting text, please make sure everything is consistent. All text must be in Open Sans)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469" y="6124229"/>
            <a:ext cx="1222217" cy="62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19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46183"/>
            <a:ext cx="636104" cy="25945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7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802032" y="426914"/>
            <a:ext cx="4490003" cy="404012"/>
          </a:xfrm>
        </p:spPr>
        <p:txBody>
          <a:bodyPr>
            <a:noAutofit/>
          </a:bodyPr>
          <a:lstStyle>
            <a:lvl1pPr marL="0" indent="0" algn="l">
              <a:buNone/>
              <a:defRPr sz="1600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609570" indent="0" algn="ctr">
              <a:buNone/>
              <a:defRPr sz="2667"/>
            </a:lvl2pPr>
            <a:lvl3pPr marL="1219139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7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 dirty="0" smtClean="0"/>
              <a:t>Subtitle Open Sans Semi bold 12pt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" b="2766"/>
          <a:stretch/>
        </p:blipFill>
        <p:spPr>
          <a:xfrm>
            <a:off x="6909499" y="-35338"/>
            <a:ext cx="5282501" cy="6926468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10869" y="1755396"/>
            <a:ext cx="4260296" cy="4561473"/>
          </a:xfrm>
        </p:spPr>
        <p:txBody>
          <a:bodyPr>
            <a:noAutofit/>
          </a:bodyPr>
          <a:lstStyle>
            <a:lvl1pPr marL="0" marR="0" indent="0" algn="l" defTabSz="1219139" rtl="0" eaLnBrk="1" fontAlgn="auto" latinLnBrk="0" hangingPunct="1">
              <a:lnSpc>
                <a:spcPts val="1467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39" rtl="0" eaLnBrk="1" fontAlgn="auto" latinLnBrk="0" hangingPunct="1">
              <a:lnSpc>
                <a:spcPts val="2667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Content and Image</a:t>
            </a:r>
            <a:br>
              <a:rPr lang="en-US" dirty="0" smtClean="0"/>
            </a:br>
            <a:r>
              <a:rPr lang="en-US" dirty="0" smtClean="0"/>
              <a:t>Open Sans Regular 8pt (NOTE: When copying and pasting text, please make sure everything is consistent. All text must be in Open Sans)</a:t>
            </a:r>
          </a:p>
        </p:txBody>
      </p:sp>
    </p:spTree>
    <p:extLst>
      <p:ext uri="{BB962C8B-B14F-4D97-AF65-F5344CB8AC3E}">
        <p14:creationId xmlns:p14="http://schemas.microsoft.com/office/powerpoint/2010/main" val="2471318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46183"/>
            <a:ext cx="636104" cy="25945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7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802032" y="426914"/>
            <a:ext cx="4490003" cy="404012"/>
          </a:xfrm>
        </p:spPr>
        <p:txBody>
          <a:bodyPr>
            <a:noAutofit/>
          </a:bodyPr>
          <a:lstStyle>
            <a:lvl1pPr marL="0" indent="0" algn="l">
              <a:buNone/>
              <a:defRPr sz="1600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609570" indent="0" algn="ctr">
              <a:buNone/>
              <a:defRPr sz="2667"/>
            </a:lvl2pPr>
            <a:lvl3pPr marL="1219139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7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 dirty="0" smtClean="0"/>
              <a:t>Subtitle Open Sans Semi bold 12pt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" r="1189"/>
          <a:stretch/>
        </p:blipFill>
        <p:spPr>
          <a:xfrm>
            <a:off x="6617251" y="-53392"/>
            <a:ext cx="5574748" cy="6959229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10869" y="1755396"/>
            <a:ext cx="4260296" cy="4561473"/>
          </a:xfrm>
        </p:spPr>
        <p:txBody>
          <a:bodyPr>
            <a:noAutofit/>
          </a:bodyPr>
          <a:lstStyle>
            <a:lvl1pPr marL="0" marR="0" indent="0" algn="l" defTabSz="1219139" rtl="0" eaLnBrk="1" fontAlgn="auto" latinLnBrk="0" hangingPunct="1">
              <a:lnSpc>
                <a:spcPts val="1467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39" rtl="0" eaLnBrk="1" fontAlgn="auto" latinLnBrk="0" hangingPunct="1">
              <a:lnSpc>
                <a:spcPts val="2667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Content and Image2</a:t>
            </a:r>
            <a:br>
              <a:rPr lang="en-US" dirty="0" smtClean="0"/>
            </a:br>
            <a:r>
              <a:rPr lang="en-US" dirty="0" smtClean="0"/>
              <a:t>Open Sans Regular 8pt (NOTE: When copying and pasting text, please make sure everything is consistent. All text must be in Open Sans)</a:t>
            </a:r>
          </a:p>
        </p:txBody>
      </p:sp>
    </p:spTree>
    <p:extLst>
      <p:ext uri="{BB962C8B-B14F-4D97-AF65-F5344CB8AC3E}">
        <p14:creationId xmlns:p14="http://schemas.microsoft.com/office/powerpoint/2010/main" val="3503669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do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47482"/>
            <a:ext cx="12192000" cy="11051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47" dirty="0" smtClean="0"/>
              <a:t>  </a:t>
            </a:r>
            <a:endParaRPr lang="en-US" sz="2047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46183"/>
            <a:ext cx="636104" cy="25945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7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10869" y="346412"/>
            <a:ext cx="6613976" cy="1084824"/>
          </a:xfrm>
        </p:spPr>
        <p:txBody>
          <a:bodyPr anchor="t" anchorCtr="0">
            <a:noAutofit/>
          </a:bodyPr>
          <a:lstStyle>
            <a:lvl1pPr>
              <a:defRPr sz="3733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SEMI BOLD 28PT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810867" y="1468963"/>
            <a:ext cx="6613979" cy="404012"/>
          </a:xfrm>
        </p:spPr>
        <p:txBody>
          <a:bodyPr>
            <a:noAutofit/>
          </a:bodyPr>
          <a:lstStyle>
            <a:lvl1pPr marL="0" indent="0" algn="l">
              <a:buNone/>
              <a:defRPr sz="1600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609570" indent="0" algn="ctr">
              <a:buNone/>
              <a:defRPr sz="2667"/>
            </a:lvl2pPr>
            <a:lvl3pPr marL="1219139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7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 dirty="0" smtClean="0"/>
              <a:t>Subtitle Open Sans Semi bold 12pt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0868" y="2313811"/>
            <a:ext cx="7234072" cy="3991933"/>
          </a:xfrm>
        </p:spPr>
        <p:txBody>
          <a:bodyPr>
            <a:noAutofit/>
          </a:bodyPr>
          <a:lstStyle>
            <a:lvl1pPr marL="380982" indent="-380982">
              <a:lnSpc>
                <a:spcPts val="1200"/>
              </a:lnSpc>
              <a:buClr>
                <a:srgbClr val="007CC2"/>
              </a:buClr>
              <a:buFont typeface="Arial" charset="0"/>
              <a:buChar char="•"/>
              <a:defRPr sz="1067" baseline="0"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Multiple Dot Point Option</a:t>
            </a:r>
            <a:br>
              <a:rPr lang="en-US" dirty="0" smtClean="0"/>
            </a:br>
            <a:r>
              <a:rPr lang="en-US" dirty="0" smtClean="0"/>
              <a:t>Open Sans Regular 8pt (NOTE: When copying and pasting text, please make sure everything is consistent. All text must be in Open Sans)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469" y="6124229"/>
            <a:ext cx="1222217" cy="62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9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747482"/>
            <a:ext cx="12192000" cy="11051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47" dirty="0" smtClean="0"/>
              <a:t>  </a:t>
            </a:r>
            <a:endParaRPr lang="en-US" sz="2047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-35595" y="-44496"/>
            <a:ext cx="12263195" cy="680977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667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47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E643E-3C83-354B-8BEF-E6E32C41E145}" type="datetimeFigureOut">
              <a:rPr lang="en-US" smtClean="0"/>
              <a:t>8/28/2017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985B2-4699-F845-A93D-D6C6419571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3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870" y="346412"/>
            <a:ext cx="8716589" cy="538275"/>
          </a:xfrm>
        </p:spPr>
        <p:txBody>
          <a:bodyPr/>
          <a:lstStyle/>
          <a:p>
            <a:r>
              <a:rPr lang="en-US" dirty="0" smtClean="0"/>
              <a:t>CASE STUDY: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810867" y="884687"/>
            <a:ext cx="4862347" cy="404012"/>
          </a:xfrm>
        </p:spPr>
        <p:txBody>
          <a:bodyPr/>
          <a:lstStyle/>
          <a:p>
            <a:r>
              <a:rPr lang="en-US" dirty="0" smtClean="0"/>
              <a:t>HIGH IMPACT 2017 - UPDATED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3824" y="1376152"/>
            <a:ext cx="157932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AU" sz="2133" b="1" dirty="0">
                <a:solidFill>
                  <a:srgbClr val="007AC2"/>
                </a:solidFill>
                <a:latin typeface="Open Sans"/>
                <a:cs typeface="Open Sans"/>
              </a:rPr>
              <a:t>Objective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88" y="1592681"/>
            <a:ext cx="951483" cy="9514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44" y="4374338"/>
            <a:ext cx="985836" cy="9858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16" y="2964036"/>
            <a:ext cx="914439" cy="9144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7817" y="2638097"/>
            <a:ext cx="157932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AU" sz="2133" b="1" dirty="0">
                <a:solidFill>
                  <a:srgbClr val="007AC2"/>
                </a:solidFill>
                <a:latin typeface="Open Sans"/>
                <a:cs typeface="Open Sans"/>
              </a:rPr>
              <a:t>Solution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9756" y="4053820"/>
            <a:ext cx="157932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AU" sz="2133" b="1" dirty="0">
                <a:solidFill>
                  <a:srgbClr val="007AC2"/>
                </a:solidFill>
                <a:latin typeface="Open Sans"/>
                <a:cs typeface="Open Sans"/>
              </a:rPr>
              <a:t>Results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96294" y="1461196"/>
            <a:ext cx="4545180" cy="91955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34945" indent="-234945" defTabSz="914377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1200" dirty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Increase consumer engagement through a native approach</a:t>
            </a:r>
          </a:p>
          <a:p>
            <a:pPr marL="234945" indent="-234945" defTabSz="914377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1200" dirty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Create high reach awareness for brands looking to connect with a relevant and engaged audience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96296" y="2737255"/>
            <a:ext cx="5199629" cy="93142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34945" indent="-234945" defTabSz="914377">
              <a:spcBef>
                <a:spcPts val="400"/>
              </a:spcBef>
              <a:spcAft>
                <a:spcPts val="400"/>
              </a:spcAft>
              <a:buClr>
                <a:prstClr val="black">
                  <a:lumMod val="75000"/>
                  <a:lumOff val="25000"/>
                </a:prstClr>
              </a:buClr>
              <a:buFont typeface="Arial" panose="020B0604020202020204" pitchFamily="34" charset="0"/>
              <a:buChar char="•"/>
              <a:defRPr/>
            </a:pPr>
            <a:r>
              <a:rPr lang="en-AU" altLang="en-US" sz="1200" dirty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High </a:t>
            </a:r>
            <a:r>
              <a:rPr lang="en-AU" altLang="en-US" sz="12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Impact – </a:t>
            </a:r>
            <a:r>
              <a:rPr lang="en-AU" altLang="en-US" sz="1200" dirty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new Homepage Buyout format on carsales </a:t>
            </a:r>
          </a:p>
          <a:p>
            <a:pPr marL="234945" indent="-234945" defTabSz="914377">
              <a:spcBef>
                <a:spcPts val="400"/>
              </a:spcBef>
              <a:spcAft>
                <a:spcPts val="400"/>
              </a:spcAft>
              <a:buClr>
                <a:prstClr val="black">
                  <a:lumMod val="75000"/>
                  <a:lumOff val="25000"/>
                </a:prstClr>
              </a:buClr>
              <a:buFont typeface="Arial" panose="020B0604020202020204" pitchFamily="34" charset="0"/>
              <a:buChar char="•"/>
              <a:defRPr/>
            </a:pPr>
            <a:r>
              <a:rPr lang="en-AU" altLang="en-US" sz="1200" dirty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Ownership of the hero image, interactive strip ad &amp; MREC</a:t>
            </a:r>
          </a:p>
          <a:p>
            <a:pPr marL="234945" indent="-234945" defTabSz="914377">
              <a:spcBef>
                <a:spcPts val="400"/>
              </a:spcBef>
              <a:spcAft>
                <a:spcPts val="400"/>
              </a:spcAft>
              <a:buClr>
                <a:prstClr val="black">
                  <a:lumMod val="75000"/>
                  <a:lumOff val="25000"/>
                </a:prstClr>
              </a:buClr>
              <a:buFont typeface="Arial" panose="020B0604020202020204" pitchFamily="34" charset="0"/>
              <a:buChar char="•"/>
              <a:defRPr/>
            </a:pPr>
            <a:r>
              <a:rPr lang="en-AU" altLang="en-US" sz="1200" dirty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First 3 impacts across the network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96294" y="4086271"/>
            <a:ext cx="5550079" cy="277723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6213" indent="-176213" defTabSz="457200">
              <a:spcBef>
                <a:spcPts val="300"/>
              </a:spcBef>
              <a:spcAft>
                <a:spcPts val="300"/>
              </a:spcAft>
              <a:buClr>
                <a:prstClr val="black">
                  <a:lumMod val="75000"/>
                  <a:lumOff val="25000"/>
                </a:prstClr>
              </a:buClr>
              <a:buFont typeface="Arial" panose="020B0604020202020204" pitchFamily="34" charset="0"/>
              <a:buChar char="•"/>
              <a:defRPr/>
            </a:pPr>
            <a:r>
              <a:rPr lang="en-AU" sz="1200" dirty="0" smtClean="0">
                <a:solidFill>
                  <a:srgbClr val="40404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Model view share </a:t>
            </a:r>
            <a:r>
              <a:rPr lang="en-AU" sz="1200" dirty="0" smtClean="0">
                <a:solidFill>
                  <a:srgbClr val="404040"/>
                </a:solidFill>
                <a:latin typeface="Open Sans Semibold"/>
                <a:ea typeface="MS PGothic" pitchFamily="34" charset="-128"/>
                <a:cs typeface="Open Sans Semibold"/>
              </a:rPr>
              <a:t>increased </a:t>
            </a:r>
            <a:r>
              <a:rPr lang="en-AU" sz="1200" dirty="0">
                <a:solidFill>
                  <a:srgbClr val="404040"/>
                </a:solidFill>
                <a:latin typeface="Open Sans Semibold"/>
                <a:ea typeface="MS PGothic" pitchFamily="34" charset="-128"/>
                <a:cs typeface="Open Sans Semibold"/>
              </a:rPr>
              <a:t>by </a:t>
            </a:r>
            <a:r>
              <a:rPr lang="en-AU" sz="1200" dirty="0" smtClean="0">
                <a:solidFill>
                  <a:srgbClr val="404040"/>
                </a:solidFill>
                <a:latin typeface="Open Sans Semibold"/>
                <a:ea typeface="MS PGothic" pitchFamily="34" charset="-128"/>
                <a:cs typeface="Open Sans Semibold"/>
              </a:rPr>
              <a:t>up to 53% </a:t>
            </a:r>
            <a:r>
              <a:rPr lang="en-AU" sz="1200" dirty="0" smtClean="0">
                <a:solidFill>
                  <a:srgbClr val="40404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 days post buyout for exposed users</a:t>
            </a:r>
            <a:endParaRPr lang="en-AU" sz="1200" dirty="0">
              <a:solidFill>
                <a:srgbClr val="40404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6213" indent="-176213" defTabSz="457200">
              <a:spcBef>
                <a:spcPts val="300"/>
              </a:spcBef>
              <a:spcAft>
                <a:spcPts val="300"/>
              </a:spcAft>
              <a:buClr>
                <a:prstClr val="black">
                  <a:lumMod val="75000"/>
                  <a:lumOff val="25000"/>
                </a:prstClr>
              </a:buClr>
              <a:buFont typeface="Arial" panose="020B0604020202020204" pitchFamily="34" charset="0"/>
              <a:buChar char="•"/>
              <a:defRPr/>
            </a:pPr>
            <a:r>
              <a:rPr lang="en-AU" sz="1200" dirty="0" smtClean="0">
                <a:solidFill>
                  <a:srgbClr val="40404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Brand view share increased up to 19% </a:t>
            </a:r>
            <a:r>
              <a:rPr lang="en-AU" sz="12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2 days post buyout for exposed users</a:t>
            </a:r>
          </a:p>
          <a:p>
            <a:pPr marL="176213" indent="-176213" defTabSz="457200">
              <a:spcBef>
                <a:spcPts val="300"/>
              </a:spcBef>
              <a:spcAft>
                <a:spcPts val="300"/>
              </a:spcAft>
              <a:buClr>
                <a:prstClr val="black">
                  <a:lumMod val="75000"/>
                  <a:lumOff val="25000"/>
                </a:prstClr>
              </a:buClr>
              <a:buFont typeface="Arial" panose="020B0604020202020204" pitchFamily="34" charset="0"/>
              <a:buChar char="•"/>
              <a:defRPr/>
            </a:pPr>
            <a:r>
              <a:rPr lang="en-AU" sz="12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Brand </a:t>
            </a:r>
            <a:r>
              <a:rPr lang="en-AU" sz="1200" dirty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h</a:t>
            </a:r>
            <a:r>
              <a:rPr lang="en-AU" sz="12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alo effect with </a:t>
            </a:r>
            <a:r>
              <a:rPr lang="en-AU" sz="1200" dirty="0" smtClean="0">
                <a:solidFill>
                  <a:srgbClr val="40404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consumers 20% more likely to view a new car </a:t>
            </a:r>
            <a:r>
              <a:rPr lang="en-AU" sz="12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within the </a:t>
            </a:r>
            <a:r>
              <a:rPr lang="en-AU" sz="12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week post </a:t>
            </a:r>
            <a:r>
              <a:rPr lang="en-AU" sz="12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exposure</a:t>
            </a:r>
          </a:p>
          <a:p>
            <a:pPr marL="176213" indent="-176213" defTabSz="457200">
              <a:spcBef>
                <a:spcPts val="300"/>
              </a:spcBef>
              <a:spcAft>
                <a:spcPts val="300"/>
              </a:spcAft>
              <a:buClr>
                <a:prstClr val="black">
                  <a:lumMod val="75000"/>
                  <a:lumOff val="25000"/>
                </a:prstClr>
              </a:buClr>
              <a:buFont typeface="Arial" panose="020B0604020202020204" pitchFamily="34" charset="0"/>
              <a:buChar char="•"/>
              <a:defRPr/>
            </a:pPr>
            <a:r>
              <a:rPr lang="en-AU" sz="1200" dirty="0" smtClean="0">
                <a:solidFill>
                  <a:srgbClr val="40404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Increased competitive consideration of </a:t>
            </a:r>
            <a:r>
              <a:rPr lang="en-AU" sz="1200" dirty="0" smtClean="0">
                <a:solidFill>
                  <a:srgbClr val="40404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up to 52% </a:t>
            </a:r>
            <a:r>
              <a:rPr lang="en-AU" sz="12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vs </a:t>
            </a:r>
            <a:r>
              <a:rPr lang="en-AU" sz="12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day prior</a:t>
            </a:r>
          </a:p>
          <a:p>
            <a:pPr marL="176213" indent="-176213" defTabSz="457200">
              <a:spcBef>
                <a:spcPts val="300"/>
              </a:spcBef>
              <a:spcAft>
                <a:spcPts val="300"/>
              </a:spcAft>
              <a:buClr>
                <a:prstClr val="black">
                  <a:lumMod val="75000"/>
                  <a:lumOff val="25000"/>
                </a:prstClr>
              </a:buClr>
              <a:buFont typeface="Arial" panose="020B0604020202020204" pitchFamily="34" charset="0"/>
              <a:buChar char="•"/>
              <a:defRPr/>
            </a:pPr>
            <a:r>
              <a:rPr lang="en-AU" sz="12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Influenced consumers </a:t>
            </a:r>
            <a:r>
              <a:rPr lang="en-AU" sz="1200" dirty="0" smtClean="0">
                <a:solidFill>
                  <a:srgbClr val="40404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immediate post exposure action </a:t>
            </a:r>
            <a:r>
              <a:rPr lang="en-AU" sz="1200" dirty="0" smtClean="0">
                <a:solidFill>
                  <a:srgbClr val="404040"/>
                </a:solidFill>
                <a:latin typeface="Open Sans Light"/>
                <a:ea typeface="MS PGothic" pitchFamily="34" charset="-128"/>
                <a:cs typeface="Open Sans Light"/>
              </a:rPr>
              <a:t>with an </a:t>
            </a:r>
            <a:r>
              <a:rPr lang="en-AU" sz="1200" dirty="0" smtClean="0">
                <a:solidFill>
                  <a:srgbClr val="40404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increase of 17% in brand searches </a:t>
            </a:r>
            <a:r>
              <a:rPr lang="en-AU" sz="1200" dirty="0" smtClean="0">
                <a:solidFill>
                  <a:srgbClr val="40404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from the homepage</a:t>
            </a:r>
          </a:p>
          <a:p>
            <a:pPr marL="176213" indent="-176213" defTabSz="457200">
              <a:spcBef>
                <a:spcPts val="300"/>
              </a:spcBef>
              <a:spcAft>
                <a:spcPts val="300"/>
              </a:spcAft>
              <a:buClr>
                <a:prstClr val="black">
                  <a:lumMod val="75000"/>
                  <a:lumOff val="25000"/>
                </a:prstClr>
              </a:buClr>
              <a:buFont typeface="Arial" panose="020B0604020202020204" pitchFamily="34" charset="0"/>
              <a:buChar char="•"/>
              <a:defRPr/>
            </a:pPr>
            <a:r>
              <a:rPr lang="en-AU" sz="1200" dirty="0" smtClean="0">
                <a:solidFill>
                  <a:srgbClr val="40404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4x increase in model traffic </a:t>
            </a:r>
            <a:r>
              <a:rPr lang="en-AU" sz="1200" dirty="0" smtClean="0">
                <a:solidFill>
                  <a:srgbClr val="40404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 new car showroom on the buyout date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6514577"/>
            <a:ext cx="73153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AU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carsales internal </a:t>
            </a:r>
            <a:r>
              <a:rPr lang="en-A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</a:t>
            </a:r>
            <a:r>
              <a:rPr lang="en-AU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AU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2017</a:t>
            </a:r>
            <a:endParaRPr lang="en-AU" sz="1000" dirty="0">
              <a:solidFill>
                <a:prstClr val="black">
                  <a:lumMod val="75000"/>
                  <a:lumOff val="2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/>
          <a:srcRect b="1462"/>
          <a:stretch/>
        </p:blipFill>
        <p:spPr>
          <a:xfrm>
            <a:off x="7315347" y="431558"/>
            <a:ext cx="4398725" cy="2710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6373" y="2869143"/>
            <a:ext cx="4104177" cy="2566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391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158</Words>
  <Application>Microsoft Office PowerPoint</Application>
  <PresentationFormat>Widescreen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MS PGothic</vt:lpstr>
      <vt:lpstr>Arial</vt:lpstr>
      <vt:lpstr>Calibri</vt:lpstr>
      <vt:lpstr>Calibri Light</vt:lpstr>
      <vt:lpstr>Open Sans</vt:lpstr>
      <vt:lpstr>Open Sans Light</vt:lpstr>
      <vt:lpstr>Open Sans Semibold</vt:lpstr>
      <vt:lpstr>1_Office Theme</vt:lpstr>
      <vt:lpstr>CASE STUDY:</vt:lpstr>
    </vt:vector>
  </TitlesOfParts>
  <Company>carsales.com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STUDY:</dc:title>
  <dc:creator>Henny Darvall</dc:creator>
  <cp:lastModifiedBy>Henny Darvall</cp:lastModifiedBy>
  <cp:revision>13</cp:revision>
  <dcterms:created xsi:type="dcterms:W3CDTF">2017-06-27T00:56:12Z</dcterms:created>
  <dcterms:modified xsi:type="dcterms:W3CDTF">2017-08-28T04:00:21Z</dcterms:modified>
</cp:coreProperties>
</file>