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1C30F-179C-4F2B-B259-0409F10B137F}" type="datetimeFigureOut">
              <a:rPr lang="en-AU" smtClean="0"/>
              <a:t>28/08/2017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2383F-7299-4B04-92A9-B40520BC15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790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74A41B-7C09-DB43-B20E-CB6E4CD3CF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48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1%20Images/carsales-10.jpg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Carsales%20Powerpoint%20Template/01%20Images/carsales-2.jpg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1592523" y="660996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6" name="Oval 5"/>
          <p:cNvSpPr/>
          <p:nvPr userDrawn="1"/>
        </p:nvSpPr>
        <p:spPr>
          <a:xfrm>
            <a:off x="1592523" y="2064109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1592523" y="3467223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0" name="Oval 9"/>
          <p:cNvSpPr/>
          <p:nvPr userDrawn="1"/>
        </p:nvSpPr>
        <p:spPr>
          <a:xfrm>
            <a:off x="1592523" y="4870336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1592109" y="2197019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2</a:t>
            </a:r>
            <a:endParaRPr lang="en-US" sz="5333" dirty="0"/>
          </a:p>
        </p:txBody>
      </p:sp>
      <p:sp>
        <p:nvSpPr>
          <p:cNvPr id="16" name="Title 1"/>
          <p:cNvSpPr txBox="1">
            <a:spLocks/>
          </p:cNvSpPr>
          <p:nvPr userDrawn="1"/>
        </p:nvSpPr>
        <p:spPr>
          <a:xfrm>
            <a:off x="1601416" y="3600782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3</a:t>
            </a:r>
            <a:endParaRPr lang="en-US" sz="5333" dirty="0"/>
          </a:p>
        </p:txBody>
      </p:sp>
      <p:sp>
        <p:nvSpPr>
          <p:cNvPr id="17" name="Title 1"/>
          <p:cNvSpPr txBox="1">
            <a:spLocks/>
          </p:cNvSpPr>
          <p:nvPr userDrawn="1"/>
        </p:nvSpPr>
        <p:spPr>
          <a:xfrm>
            <a:off x="1557243" y="5000398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4</a:t>
            </a:r>
            <a:endParaRPr lang="en-US" sz="5333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076447" y="660997"/>
            <a:ext cx="3744000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 </a:t>
            </a:r>
            <a:br>
              <a:rPr lang="en-US" dirty="0" smtClean="0"/>
            </a:br>
            <a:r>
              <a:rPr lang="en-US" dirty="0" smtClean="0"/>
              <a:t>BOLD 16PT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3076447" y="2064111"/>
            <a:ext cx="3744000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NOTE: Please use a soft return when starting </a:t>
            </a:r>
            <a:br>
              <a:rPr lang="en-US" dirty="0" smtClean="0"/>
            </a:br>
            <a:r>
              <a:rPr lang="en-US" dirty="0" smtClean="0"/>
              <a:t>a new line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3076447" y="3467223"/>
            <a:ext cx="3744000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SOFT RETURN</a:t>
            </a:r>
            <a:br>
              <a:rPr lang="en-US" dirty="0" smtClean="0"/>
            </a:br>
            <a:r>
              <a:rPr lang="en-US" dirty="0" smtClean="0"/>
              <a:t>= SHIFT + ENTER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3076447" y="4832378"/>
            <a:ext cx="3744000" cy="1168167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</a:t>
            </a:r>
            <a:br>
              <a:rPr lang="en-US" dirty="0" smtClean="0"/>
            </a:br>
            <a:r>
              <a:rPr lang="en-US" dirty="0" smtClean="0"/>
              <a:t>BOLD 16PT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7071932" y="677863"/>
            <a:ext cx="3847853" cy="1117327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 REGULAR 14PT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7071932" y="2068096"/>
            <a:ext cx="3847853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If numbers need to added or removed, you will need to make edits to the master page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8" hasCustomPrompt="1"/>
          </p:nvPr>
        </p:nvSpPr>
        <p:spPr>
          <a:xfrm>
            <a:off x="7071932" y="3471209"/>
            <a:ext cx="3847853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MASTER PAGE: This is found under VIEW &gt; SLIDE MASTER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7071932" y="4832378"/>
            <a:ext cx="3847853" cy="1168167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 REGULAR 14PT</a:t>
            </a:r>
          </a:p>
        </p:txBody>
      </p:sp>
      <p:sp>
        <p:nvSpPr>
          <p:cNvPr id="26" name="Title 1"/>
          <p:cNvSpPr txBox="1">
            <a:spLocks/>
          </p:cNvSpPr>
          <p:nvPr userDrawn="1"/>
        </p:nvSpPr>
        <p:spPr>
          <a:xfrm>
            <a:off x="1576064" y="789497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1</a:t>
            </a:r>
            <a:endParaRPr lang="en-US" sz="5333" dirty="0"/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90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091143" y="353539"/>
            <a:ext cx="4844672" cy="601833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180040" y="353539"/>
            <a:ext cx="4844672" cy="601833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887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775726" y="319722"/>
            <a:ext cx="10611501" cy="315989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775726" y="3602973"/>
            <a:ext cx="4687439" cy="28312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20" hasCustomPrompt="1"/>
          </p:nvPr>
        </p:nvSpPr>
        <p:spPr>
          <a:xfrm>
            <a:off x="5590003" y="3602973"/>
            <a:ext cx="5797224" cy="28312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44967" y="648288"/>
            <a:ext cx="9117469" cy="4528896"/>
          </a:xfrm>
        </p:spPr>
        <p:txBody>
          <a:bodyPr anchor="t" anchorCtr="0">
            <a:noAutofit/>
          </a:bodyPr>
          <a:lstStyle>
            <a:lvl1pPr>
              <a:lnSpc>
                <a:spcPts val="9093"/>
              </a:lnSpc>
              <a:defRPr sz="9600" b="1" i="0" baseline="0">
                <a:solidFill>
                  <a:srgbClr val="007CC2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SUBHEADING TITLE GOES HERE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1555896" y="5573145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</p:spTree>
    <p:extLst>
      <p:ext uri="{BB962C8B-B14F-4D97-AF65-F5344CB8AC3E}">
        <p14:creationId xmlns:p14="http://schemas.microsoft.com/office/powerpoint/2010/main" val="1737810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aragrag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2457251"/>
            <a:ext cx="5938904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2133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33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Paragraphs</a:t>
            </a:r>
            <a:br>
              <a:rPr lang="en-US" dirty="0" smtClean="0"/>
            </a:br>
            <a:r>
              <a:rPr lang="en-US" dirty="0" smtClean="0"/>
              <a:t>Open Sans Regular 10pt (NOTE: When copying and pasting text, please make sure everything is consistent. All text must be in Open Sans)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27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2440573"/>
            <a:ext cx="5938904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Multiple Paragraphs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39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72" y="2378731"/>
            <a:ext cx="4004085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Columns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257544" y="2378731"/>
            <a:ext cx="4004085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Columns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319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02032" y="426914"/>
            <a:ext cx="4490003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6" b="2766"/>
          <a:stretch/>
        </p:blipFill>
        <p:spPr>
          <a:xfrm>
            <a:off x="6909499" y="-35338"/>
            <a:ext cx="5282501" cy="6926468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1755396"/>
            <a:ext cx="4260296" cy="4561473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Content and Image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</p:spTree>
    <p:extLst>
      <p:ext uri="{BB962C8B-B14F-4D97-AF65-F5344CB8AC3E}">
        <p14:creationId xmlns:p14="http://schemas.microsoft.com/office/powerpoint/2010/main" val="2471318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02032" y="426914"/>
            <a:ext cx="4490003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" r="1189"/>
          <a:stretch/>
        </p:blipFill>
        <p:spPr>
          <a:xfrm>
            <a:off x="6617251" y="-53392"/>
            <a:ext cx="5574748" cy="6959229"/>
          </a:xfrm>
          <a:prstGeom prst="rect">
            <a:avLst/>
          </a:prstGeom>
        </p:spPr>
      </p:pic>
      <p:sp>
        <p:nvSpPr>
          <p:cNvPr id="15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1755396"/>
            <a:ext cx="4260296" cy="4561473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Content and Image2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</p:spTree>
    <p:extLst>
      <p:ext uri="{BB962C8B-B14F-4D97-AF65-F5344CB8AC3E}">
        <p14:creationId xmlns:p14="http://schemas.microsoft.com/office/powerpoint/2010/main" val="3503669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do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10868" y="2313811"/>
            <a:ext cx="7234072" cy="3991933"/>
          </a:xfrm>
        </p:spPr>
        <p:txBody>
          <a:bodyPr>
            <a:noAutofit/>
          </a:bodyPr>
          <a:lstStyle>
            <a:lvl1pPr marL="380982" indent="-380982">
              <a:lnSpc>
                <a:spcPts val="1200"/>
              </a:lnSpc>
              <a:buClr>
                <a:srgbClr val="007CC2"/>
              </a:buClr>
              <a:buFont typeface="Arial" charset="0"/>
              <a:buChar char="•"/>
              <a:defRPr sz="1067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FontTx/>
              <a:buNone/>
              <a:defRPr/>
            </a:lvl2pPr>
            <a:lvl3pPr marL="1219139" indent="0">
              <a:buFontTx/>
              <a:buNone/>
              <a:defRPr/>
            </a:lvl3pPr>
            <a:lvl4pPr marL="1828709" indent="0">
              <a:buFontTx/>
              <a:buNone/>
              <a:defRPr/>
            </a:lvl4pPr>
            <a:lvl5pPr marL="2438278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Multiple Dot Point Option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1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-35595" y="-44496"/>
            <a:ext cx="12263195" cy="680977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747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E643E-3C83-354B-8BEF-E6E32C41E145}" type="datetimeFigureOut">
              <a:rPr lang="en-US" smtClean="0"/>
              <a:t>8/28/2017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985B2-4699-F845-A93D-D6C6419571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531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870" y="346412"/>
            <a:ext cx="8716589" cy="538275"/>
          </a:xfrm>
        </p:spPr>
        <p:txBody>
          <a:bodyPr/>
          <a:lstStyle/>
          <a:p>
            <a:r>
              <a:rPr lang="en-US" dirty="0" smtClean="0"/>
              <a:t>CASE STUDY: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810867" y="884687"/>
            <a:ext cx="4862347" cy="404012"/>
          </a:xfrm>
        </p:spPr>
        <p:txBody>
          <a:bodyPr/>
          <a:lstStyle/>
          <a:p>
            <a:r>
              <a:rPr lang="en-US" dirty="0" smtClean="0"/>
              <a:t>HIGH IMPACT 2017 - UPDATED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03824" y="1376152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rgbClr val="007AC2"/>
                </a:solidFill>
                <a:latin typeface="Open Sans"/>
                <a:cs typeface="Open Sans"/>
              </a:rPr>
              <a:t>Objective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88" y="1592681"/>
            <a:ext cx="951483" cy="9514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44" y="4374338"/>
            <a:ext cx="985836" cy="9858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16" y="2964036"/>
            <a:ext cx="914439" cy="91443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77817" y="2638097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rgbClr val="007AC2"/>
                </a:solidFill>
                <a:latin typeface="Open Sans"/>
                <a:cs typeface="Open Sans"/>
              </a:rPr>
              <a:t>Solution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9756" y="4053820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rgbClr val="007AC2"/>
                </a:solidFill>
                <a:latin typeface="Open Sans"/>
                <a:cs typeface="Open Sans"/>
              </a:rPr>
              <a:t>Results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96294" y="1461196"/>
            <a:ext cx="4545180" cy="91955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Increase consumer engagement through a native approach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Create high reach awareness for brands looking to connect with a relevant and engaged audience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96296" y="2737255"/>
            <a:ext cx="5199629" cy="93142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High </a:t>
            </a:r>
            <a:r>
              <a:rPr lang="en-AU" altLang="en-US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Impact – </a:t>
            </a: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new Homepage Buyout format on carsales 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Ownership of the hero image, interactive strip ad &amp; MREC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First 3 impacts across the network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96294" y="4086271"/>
            <a:ext cx="5550079" cy="27772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200" dirty="0" smtClean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Model view share </a:t>
            </a:r>
            <a:r>
              <a:rPr lang="en-AU" sz="1200" dirty="0" smtClean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increased </a:t>
            </a:r>
            <a:r>
              <a:rPr lang="en-AU" sz="120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by </a:t>
            </a:r>
            <a:r>
              <a:rPr lang="en-AU" sz="1200" dirty="0" smtClean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up to 53% </a:t>
            </a:r>
            <a:r>
              <a:rPr lang="en-AU" sz="1200" dirty="0" smtClean="0">
                <a:solidFill>
                  <a:srgbClr val="40404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 days post buyout for exposed users</a:t>
            </a:r>
            <a:endParaRPr lang="en-AU" sz="1200" dirty="0">
              <a:solidFill>
                <a:srgbClr val="40404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200" dirty="0" smtClean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Brand view share increased up to 19% </a:t>
            </a:r>
            <a:r>
              <a:rPr lang="en-AU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2 days post buyout for exposed users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Brand </a:t>
            </a:r>
            <a:r>
              <a:rPr lang="en-AU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h</a:t>
            </a:r>
            <a:r>
              <a:rPr lang="en-AU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alo effect with </a:t>
            </a:r>
            <a:r>
              <a:rPr lang="en-AU" sz="1200" dirty="0" smtClean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consumers 20% more likely to view a new car </a:t>
            </a:r>
            <a:r>
              <a:rPr lang="en-AU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within the </a:t>
            </a:r>
            <a:r>
              <a:rPr lang="en-AU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week post </a:t>
            </a:r>
            <a:r>
              <a:rPr lang="en-AU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exposure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200" dirty="0" smtClean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Increased competitive consideration of </a:t>
            </a:r>
            <a:r>
              <a:rPr lang="en-AU" sz="1200" dirty="0" smtClean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up to 52% </a:t>
            </a:r>
            <a:r>
              <a:rPr lang="en-AU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vs </a:t>
            </a:r>
            <a:r>
              <a:rPr lang="en-AU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day prior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Influenced consumers </a:t>
            </a:r>
            <a:r>
              <a:rPr lang="en-AU" sz="1200" dirty="0" smtClean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immediate post exposure action </a:t>
            </a:r>
            <a:r>
              <a:rPr lang="en-AU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with an </a:t>
            </a:r>
            <a:r>
              <a:rPr lang="en-AU" sz="1200" dirty="0" smtClean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increase of 17% in brand searches </a:t>
            </a:r>
            <a:r>
              <a:rPr lang="en-AU" sz="1200" dirty="0" smtClean="0">
                <a:solidFill>
                  <a:srgbClr val="40404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from the homepage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200" dirty="0" smtClean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4x increase in model traffic </a:t>
            </a:r>
            <a:r>
              <a:rPr lang="en-AU" sz="1200" dirty="0" smtClean="0">
                <a:solidFill>
                  <a:srgbClr val="40404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 new car showroom on the buyout date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0" y="6514577"/>
            <a:ext cx="73153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AU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carsales internal </a:t>
            </a:r>
            <a:r>
              <a:rPr lang="en-AU" sz="1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</a:t>
            </a:r>
            <a:r>
              <a:rPr lang="en-AU" sz="10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AU" sz="1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2017</a:t>
            </a:r>
            <a:endParaRPr lang="en-AU" sz="1000" dirty="0">
              <a:solidFill>
                <a:prstClr val="black">
                  <a:lumMod val="75000"/>
                  <a:lumOff val="25000"/>
                </a:prst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/>
          <a:srcRect b="1462"/>
          <a:stretch/>
        </p:blipFill>
        <p:spPr>
          <a:xfrm>
            <a:off x="7315347" y="431558"/>
            <a:ext cx="4398725" cy="27104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6373" y="2869143"/>
            <a:ext cx="4104177" cy="2566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391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158</Words>
  <Application>Microsoft Office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MS PGothic</vt:lpstr>
      <vt:lpstr>Arial</vt:lpstr>
      <vt:lpstr>Calibri</vt:lpstr>
      <vt:lpstr>Calibri Light</vt:lpstr>
      <vt:lpstr>Open Sans</vt:lpstr>
      <vt:lpstr>Open Sans Light</vt:lpstr>
      <vt:lpstr>Open Sans Semibold</vt:lpstr>
      <vt:lpstr>1_Office Theme</vt:lpstr>
      <vt:lpstr>CASE STUDY:</vt:lpstr>
    </vt:vector>
  </TitlesOfParts>
  <Company>carsales.com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STUDY:</dc:title>
  <dc:creator>Henny Darvall</dc:creator>
  <cp:lastModifiedBy>Henny Darvall</cp:lastModifiedBy>
  <cp:revision>13</cp:revision>
  <dcterms:created xsi:type="dcterms:W3CDTF">2017-06-27T00:56:12Z</dcterms:created>
  <dcterms:modified xsi:type="dcterms:W3CDTF">2017-08-28T04:00:21Z</dcterms:modified>
</cp:coreProperties>
</file>