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953510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221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614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2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263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18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510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39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24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726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27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664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30/11/2016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98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945529" y="0"/>
            <a:ext cx="419847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internal data </a:t>
            </a:r>
            <a:r>
              <a:rPr lang="en-AU" sz="800" dirty="0" err="1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, January 2016</a:t>
            </a: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  <a:endParaRPr lang="en-AU" sz="2400" dirty="0" smtClean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HOLDEN </a:t>
            </a:r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4 DAY SALE 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4028" y="1476930"/>
            <a:ext cx="4729183" cy="4499539"/>
            <a:chOff x="344028" y="1476930"/>
            <a:chExt cx="4729183" cy="4499539"/>
          </a:xfrm>
        </p:grpSpPr>
        <p:sp>
          <p:nvSpPr>
            <p:cNvPr id="20" name="Rectangle 19"/>
            <p:cNvSpPr/>
            <p:nvPr/>
          </p:nvSpPr>
          <p:spPr>
            <a:xfrm>
              <a:off x="1557625" y="1510397"/>
              <a:ext cx="3158392" cy="1049145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6213" indent="-176213" defTabSz="457200">
                <a:spcBef>
                  <a:spcPts val="300"/>
                </a:spcBef>
                <a:spcAft>
                  <a:spcPts val="300"/>
                </a:spcAft>
                <a:buFont typeface="Arial" panose="020B0604020202020204" pitchFamily="34" charset="0"/>
                <a:buChar char="•"/>
                <a:defRPr/>
              </a:pPr>
              <a:r>
                <a:rPr lang="en-AU" altLang="en-US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To create high reach awareness of the Holden </a:t>
              </a:r>
              <a:r>
                <a:rPr lang="en-AU" altLang="en-US" sz="1150" dirty="0" smtClean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4-Day </a:t>
              </a:r>
              <a:r>
                <a:rPr lang="en-AU" altLang="en-US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Sale amongst an ‘in market’ audience</a:t>
              </a:r>
              <a:endParaRPr lang="en-AU" altLang="en-US" sz="1150" dirty="0">
                <a:solidFill>
                  <a:prstClr val="black"/>
                </a:solidFill>
                <a:latin typeface="Open Sans Light"/>
                <a:ea typeface="MS PGothic" pitchFamily="34" charset="-128"/>
                <a:cs typeface="Open Sans Ligh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44028" y="1476930"/>
              <a:ext cx="1184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>
                  <a:solidFill>
                    <a:schemeClr val="tx2"/>
                  </a:solidFill>
                  <a:cs typeface="Open Sans"/>
                </a:rPr>
                <a:t>Objective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467" y="1778793"/>
              <a:ext cx="713612" cy="713612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585" y="4530877"/>
              <a:ext cx="739377" cy="739377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359" y="3117311"/>
              <a:ext cx="685829" cy="685829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1560604" y="2811495"/>
              <a:ext cx="3512607" cy="1089271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6213" indent="-176213" defTabSz="457200">
                <a:spcBef>
                  <a:spcPts val="300"/>
                </a:spcBef>
                <a:spcAft>
                  <a:spcPts val="300"/>
                </a:spcAft>
                <a:buClr>
                  <a:prstClr val="black">
                    <a:lumMod val="75000"/>
                    <a:lumOff val="2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en-AU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High Impact – Homepage </a:t>
              </a:r>
              <a:r>
                <a:rPr lang="en-AU" sz="1150" dirty="0" smtClean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Buyout</a:t>
              </a:r>
              <a:endPara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4028" y="2780928"/>
              <a:ext cx="1184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>
                  <a:solidFill>
                    <a:schemeClr val="tx2"/>
                  </a:solidFill>
                  <a:cs typeface="Open Sans"/>
                </a:rPr>
                <a:t>Solution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60605" y="4207353"/>
              <a:ext cx="3011396" cy="1769116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6213" indent="-176213" defTabSz="457200">
                <a:spcBef>
                  <a:spcPts val="300"/>
                </a:spcBef>
                <a:spcAft>
                  <a:spcPts val="300"/>
                </a:spcAft>
                <a:buClr>
                  <a:prstClr val="black">
                    <a:lumMod val="75000"/>
                    <a:lumOff val="2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en-AU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View share </a:t>
              </a:r>
              <a:r>
                <a:rPr lang="en-AU" sz="1150" dirty="0">
                  <a:solidFill>
                    <a:srgbClr val="404040"/>
                  </a:solidFill>
                  <a:latin typeface="Open Sans Semibold"/>
                  <a:ea typeface="MS PGothic" pitchFamily="34" charset="-128"/>
                  <a:cs typeface="Open Sans Semibold"/>
                </a:rPr>
                <a:t>increased by 19% WOW</a:t>
              </a:r>
              <a:endPara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endParaRPr>
            </a:p>
            <a:p>
              <a:pPr marL="176213" indent="-176213" defTabSz="457200">
                <a:spcBef>
                  <a:spcPts val="300"/>
                </a:spcBef>
                <a:spcAft>
                  <a:spcPts val="300"/>
                </a:spcAft>
                <a:buClr>
                  <a:prstClr val="black">
                    <a:lumMod val="75000"/>
                    <a:lumOff val="2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en-AU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Lead share </a:t>
              </a:r>
              <a:r>
                <a:rPr lang="en-AU" sz="1150" dirty="0">
                  <a:solidFill>
                    <a:srgbClr val="404040"/>
                  </a:solidFill>
                  <a:latin typeface="Open Sans Semibold"/>
                  <a:ea typeface="MS PGothic" pitchFamily="34" charset="-128"/>
                  <a:cs typeface="Open Sans Semibold"/>
                </a:rPr>
                <a:t>increased by 53% WOW</a:t>
              </a:r>
              <a:endPara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endParaRPr>
            </a:p>
            <a:p>
              <a:pPr marL="176213" indent="-176213" defTabSz="457200">
                <a:spcBef>
                  <a:spcPts val="300"/>
                </a:spcBef>
                <a:spcAft>
                  <a:spcPts val="300"/>
                </a:spcAft>
                <a:buClr>
                  <a:prstClr val="black">
                    <a:lumMod val="75000"/>
                    <a:lumOff val="25000"/>
                  </a:prstClr>
                </a:buClr>
                <a:buFont typeface="Arial" panose="020B0604020202020204" pitchFamily="34" charset="0"/>
                <a:buChar char="•"/>
                <a:defRPr/>
              </a:pPr>
              <a:r>
                <a:rPr lang="en-AU" sz="1150" dirty="0">
                  <a:solidFill>
                    <a:srgbClr val="404040"/>
                  </a:solidFill>
                  <a:latin typeface="Open Sans Semibold"/>
                  <a:ea typeface="MS PGothic" pitchFamily="34" charset="-128"/>
                  <a:cs typeface="Open Sans Semibold"/>
                </a:rPr>
                <a:t>Drove 5,060 in market buyers </a:t>
              </a:r>
              <a:r>
                <a:rPr lang="en-AU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through to </a:t>
              </a:r>
              <a:r>
                <a:rPr lang="en-AU" sz="1150" dirty="0" smtClean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OEM </a:t>
              </a:r>
              <a:r>
                <a:rPr lang="en-AU" sz="1150" dirty="0">
                  <a:solidFill>
                    <a:srgbClr val="404040"/>
                  </a:solidFill>
                  <a:latin typeface="Open Sans Light"/>
                  <a:ea typeface="MS PGothic" pitchFamily="34" charset="-128"/>
                  <a:cs typeface="Open Sans Light"/>
                </a:rPr>
                <a:t>website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4028" y="4176786"/>
              <a:ext cx="11844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457200"/>
              <a:r>
                <a:rPr lang="en-AU" sz="1600" b="1" dirty="0">
                  <a:solidFill>
                    <a:schemeClr val="tx2"/>
                  </a:solidFill>
                  <a:cs typeface="Open Sans"/>
                </a:rPr>
                <a:t>Results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329151" y="404664"/>
            <a:ext cx="3203289" cy="2763684"/>
            <a:chOff x="5461728" y="1098455"/>
            <a:chExt cx="3203289" cy="2763684"/>
          </a:xfrm>
        </p:grpSpPr>
        <p:grpSp>
          <p:nvGrpSpPr>
            <p:cNvPr id="41" name="Group 40"/>
            <p:cNvGrpSpPr/>
            <p:nvPr/>
          </p:nvGrpSpPr>
          <p:grpSpPr>
            <a:xfrm>
              <a:off x="5461728" y="1098455"/>
              <a:ext cx="3203289" cy="2763684"/>
              <a:chOff x="3635897" y="530996"/>
              <a:chExt cx="5508104" cy="4921555"/>
            </a:xfrm>
          </p:grpSpPr>
          <p:pic>
            <p:nvPicPr>
              <p:cNvPr id="42" name="Picture 4" descr="http://responsive-versus-adaptive.de/images/Desktop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35897" y="530996"/>
                <a:ext cx="5508104" cy="492155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3" name="Picture 26"/>
              <p:cNvPicPr>
                <a:picLocks noChangeAspect="1" noChangeArrowheads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221" t="-1" r="15950" b="65815"/>
              <a:stretch/>
            </p:blipFill>
            <p:spPr bwMode="auto">
              <a:xfrm>
                <a:off x="3851920" y="708456"/>
                <a:ext cx="5077596" cy="29696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1126248"/>
              <a:ext cx="2975619" cy="18112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5336992" y="3816643"/>
            <a:ext cx="3203289" cy="2763684"/>
            <a:chOff x="3482034" y="3217684"/>
            <a:chExt cx="3203289" cy="2763684"/>
          </a:xfrm>
        </p:grpSpPr>
        <p:pic>
          <p:nvPicPr>
            <p:cNvPr id="50" name="Picture 4" descr="http://responsive-versus-adaptive.de/images/Desktop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2034" y="3217684"/>
              <a:ext cx="3203289" cy="2763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" name="Picture 7"/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517"/>
            <a:stretch/>
          </p:blipFill>
          <p:spPr bwMode="auto">
            <a:xfrm>
              <a:off x="3563888" y="3249069"/>
              <a:ext cx="3024336" cy="17754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" name="Group 6"/>
          <p:cNvGrpSpPr/>
          <p:nvPr/>
        </p:nvGrpSpPr>
        <p:grpSpPr>
          <a:xfrm>
            <a:off x="5311705" y="2034969"/>
            <a:ext cx="1178938" cy="2028326"/>
            <a:chOff x="7345444" y="4360634"/>
            <a:chExt cx="1178938" cy="2028326"/>
          </a:xfrm>
        </p:grpSpPr>
        <p:grpSp>
          <p:nvGrpSpPr>
            <p:cNvPr id="52" name="Group 51"/>
            <p:cNvGrpSpPr/>
            <p:nvPr/>
          </p:nvGrpSpPr>
          <p:grpSpPr>
            <a:xfrm>
              <a:off x="7345444" y="4360634"/>
              <a:ext cx="1178938" cy="2028326"/>
              <a:chOff x="1835696" y="-1172666"/>
              <a:chExt cx="3870683" cy="6659393"/>
            </a:xfrm>
          </p:grpSpPr>
          <p:pic>
            <p:nvPicPr>
              <p:cNvPr id="53" name="Picture 2" descr="C:\Users\abdul.yacin\Desktop\iPhone-6s-Space-Gray-vertical.png\iPhone-6s-Space-Gray-vertical.png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-1172666"/>
                <a:ext cx="3870683" cy="66593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54" name="Picture 3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84351" y="36908"/>
                <a:ext cx="2376584" cy="41910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5" name="Picture 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3470" y="4725144"/>
              <a:ext cx="728527" cy="12765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8304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="" xmlns:thm15="http://schemas.microsoft.com/office/thememl/2012/main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6</cp:revision>
  <dcterms:created xsi:type="dcterms:W3CDTF">2016-08-24T23:10:45Z</dcterms:created>
  <dcterms:modified xsi:type="dcterms:W3CDTF">2016-11-30T02:34:31Z</dcterms:modified>
</cp:coreProperties>
</file>