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sldIdLst>
    <p:sldId id="26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359004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5" orient="horz" pos="2160" userDrawn="1">
          <p15:clr>
            <a:srgbClr val="FBAE40"/>
          </p15:clr>
        </p15:guide>
        <p15:guide id="6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440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242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427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078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755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68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01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561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369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9477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337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80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8" orient="horz" pos="2160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363" userDrawn="1">
          <p15:clr>
            <a:srgbClr val="F26B43"/>
          </p15:clr>
        </p15:guide>
        <p15:guide id="11" pos="5397" userDrawn="1">
          <p15:clr>
            <a:srgbClr val="F26B43"/>
          </p15:clr>
        </p15:guide>
        <p15:guide id="12" orient="horz" pos="368" userDrawn="1">
          <p15:clr>
            <a:srgbClr val="F26B43"/>
          </p15:clr>
        </p15:guide>
        <p15:guide id="13" orient="horz" pos="3952" userDrawn="1">
          <p15:clr>
            <a:srgbClr val="F26B43"/>
          </p15:clr>
        </p15:guide>
        <p15:guide id="14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083678" y="0"/>
            <a:ext cx="4060322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AU">
              <a:solidFill>
                <a:prstClr val="white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118479" y="1098910"/>
            <a:ext cx="965200" cy="0"/>
          </a:xfrm>
          <a:prstGeom prst="line">
            <a:avLst/>
          </a:prstGeom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8152" y="6568554"/>
            <a:ext cx="54865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800" dirty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Source: </a:t>
            </a:r>
            <a:r>
              <a:rPr lang="en-AU" sz="800" dirty="0" err="1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carsales</a:t>
            </a:r>
            <a:r>
              <a:rPr lang="en-AU" sz="800" dirty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internal data, </a:t>
            </a:r>
            <a:r>
              <a:rPr lang="en-AU" sz="800" dirty="0" err="1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webtrends</a:t>
            </a:r>
            <a:endParaRPr lang="en-AU" sz="800" dirty="0">
              <a:solidFill>
                <a:prstClr val="black">
                  <a:lumMod val="75000"/>
                  <a:lumOff val="25000"/>
                </a:prst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569" y="764704"/>
            <a:ext cx="3372903" cy="24105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568" y="3793798"/>
            <a:ext cx="3372904" cy="24862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itle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CASE STUDY: </a:t>
            </a:r>
          </a:p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BRAND TERMS BUYOUT</a:t>
            </a:r>
            <a:endParaRPr lang="en-AU" sz="2400" dirty="0">
              <a:solidFill>
                <a:srgbClr val="007AC2"/>
              </a:solidFill>
              <a:latin typeface="Open Sans Condensed Bold"/>
              <a:ea typeface="Open Sans Semibold" panose="020B0706030804020204" pitchFamily="34" charset="0"/>
              <a:cs typeface="Open Sans Condensed Bold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9552" y="1052736"/>
            <a:ext cx="1198575" cy="45719"/>
          </a:xfrm>
          <a:prstGeom prst="rect">
            <a:avLst/>
          </a:prstGeom>
          <a:solidFill>
            <a:srgbClr val="007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05491" y="1609450"/>
            <a:ext cx="4876882" cy="4212940"/>
            <a:chOff x="205491" y="1556442"/>
            <a:chExt cx="4876882" cy="4212940"/>
          </a:xfrm>
        </p:grpSpPr>
        <p:sp>
          <p:nvSpPr>
            <p:cNvPr id="48" name="TextBox 47"/>
            <p:cNvSpPr txBox="1"/>
            <p:nvPr/>
          </p:nvSpPr>
          <p:spPr>
            <a:xfrm>
              <a:off x="205491" y="2977428"/>
              <a:ext cx="13471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en-AU" sz="1600" b="1" dirty="0" smtClean="0">
                  <a:solidFill>
                    <a:srgbClr val="007AC2"/>
                  </a:solidFill>
                  <a:cs typeface="Open Sans"/>
                </a:rPr>
                <a:t>The Test</a:t>
              </a:r>
              <a:endParaRPr lang="en-AU" sz="1600" b="1" dirty="0">
                <a:solidFill>
                  <a:srgbClr val="007AC2"/>
                </a:solidFill>
                <a:cs typeface="Open Sans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44028" y="1556442"/>
              <a:ext cx="118449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en-AU" sz="1600" b="1" dirty="0">
                  <a:solidFill>
                    <a:srgbClr val="007AC2"/>
                  </a:solidFill>
                  <a:cs typeface="Open Sans"/>
                </a:rPr>
                <a:t>Objective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77767" y="4309707"/>
              <a:ext cx="10905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en-AU" sz="1600" b="1" dirty="0" smtClean="0">
                  <a:solidFill>
                    <a:srgbClr val="007AC2"/>
                  </a:solidFill>
                  <a:cs typeface="Open Sans"/>
                </a:rPr>
                <a:t>Results</a:t>
              </a:r>
              <a:endParaRPr lang="en-AU" sz="1600" b="1" dirty="0">
                <a:solidFill>
                  <a:srgbClr val="007AC2"/>
                </a:solidFill>
                <a:cs typeface="Open Sans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553333" y="1558018"/>
              <a:ext cx="4529040" cy="4211364"/>
              <a:chOff x="553333" y="1478506"/>
              <a:chExt cx="4529040" cy="4211364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561836" y="2876790"/>
                <a:ext cx="3493068" cy="1049145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176213" indent="-176213" defTabSz="457200">
                  <a:spcBef>
                    <a:spcPts val="300"/>
                  </a:spcBef>
                  <a:spcAft>
                    <a:spcPts val="3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AU" altLang="en-US" sz="1200" dirty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A Top 5 OEM shifted their strategy from </a:t>
                </a:r>
                <a:r>
                  <a:rPr lang="en-AU" altLang="en-US" sz="1200" dirty="0" smtClean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continuity (Brand Terms buyout) to </a:t>
                </a:r>
                <a:r>
                  <a:rPr lang="en-AU" altLang="en-US" sz="1200" dirty="0" err="1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conquesting</a:t>
                </a:r>
                <a:r>
                  <a:rPr lang="en-AU" altLang="en-US" sz="1200" dirty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 their competitors by increasing activity further up the </a:t>
                </a:r>
                <a:r>
                  <a:rPr lang="en-AU" altLang="en-US" sz="1200" dirty="0" smtClean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funnel, with high </a:t>
                </a:r>
                <a:r>
                  <a:rPr lang="en-AU" altLang="en-US" sz="1200" dirty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impact, </a:t>
                </a:r>
                <a:r>
                  <a:rPr lang="en-AU" altLang="en-US" sz="1200" dirty="0" smtClean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awareness products.</a:t>
                </a:r>
                <a:endParaRPr lang="en-AU" altLang="en-US" sz="1200" dirty="0">
                  <a:solidFill>
                    <a:srgbClr val="404040"/>
                  </a:solidFill>
                  <a:latin typeface="Open Sans Light"/>
                  <a:ea typeface="MS PGothic" pitchFamily="34" charset="-128"/>
                  <a:cs typeface="Open Sans Light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589303" y="4168720"/>
                <a:ext cx="3493070" cy="152115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176213" indent="-176213" defTabSz="457200">
                  <a:spcBef>
                    <a:spcPts val="300"/>
                  </a:spcBef>
                  <a:spcAft>
                    <a:spcPts val="300"/>
                  </a:spcAft>
                  <a:buClr>
                    <a:prstClr val="black">
                      <a:lumMod val="75000"/>
                      <a:lumOff val="25000"/>
                    </a:prstClr>
                  </a:buClr>
                  <a:buFont typeface="Arial" panose="020B0604020202020204" pitchFamily="34" charset="0"/>
                  <a:buChar char="•"/>
                  <a:defRPr/>
                </a:pPr>
                <a:r>
                  <a:rPr lang="en-AU" sz="1200" dirty="0" smtClean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High impact awareness products saw their view share increase </a:t>
                </a:r>
                <a:r>
                  <a:rPr lang="en-AU" sz="1200" dirty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by </a:t>
                </a:r>
                <a:r>
                  <a:rPr lang="en-AU" sz="1200" dirty="0" smtClean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20.5%, showing </a:t>
                </a:r>
                <a:r>
                  <a:rPr lang="en-AU" sz="1200" dirty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an upward shift </a:t>
                </a:r>
                <a:r>
                  <a:rPr lang="en-AU" sz="1200" dirty="0" smtClean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in consideration</a:t>
                </a:r>
              </a:p>
              <a:p>
                <a:pPr marL="176213" indent="-176213" defTabSz="457200">
                  <a:spcBef>
                    <a:spcPts val="300"/>
                  </a:spcBef>
                  <a:spcAft>
                    <a:spcPts val="300"/>
                  </a:spcAft>
                  <a:buClr>
                    <a:prstClr val="black">
                      <a:lumMod val="75000"/>
                      <a:lumOff val="25000"/>
                    </a:prstClr>
                  </a:buClr>
                  <a:buFont typeface="Arial" panose="020B0604020202020204" pitchFamily="34" charset="0"/>
                  <a:buChar char="•"/>
                  <a:defRPr/>
                </a:pPr>
                <a:r>
                  <a:rPr lang="en-AU" sz="1200" dirty="0" smtClean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However</a:t>
                </a:r>
                <a:r>
                  <a:rPr lang="en-AU" sz="1200" dirty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, by relinquishing </a:t>
                </a:r>
                <a:r>
                  <a:rPr lang="en-AU" sz="1200" dirty="0" smtClean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their Brand Terms this </a:t>
                </a:r>
                <a:r>
                  <a:rPr lang="en-AU" sz="1200" dirty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OEM was no longer closing the loop for users looking at their cars, which led to a 12.8% decrease in lead </a:t>
                </a:r>
                <a:r>
                  <a:rPr lang="en-AU" sz="1200" dirty="0" smtClean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share </a:t>
                </a:r>
                <a:r>
                  <a:rPr lang="en-AU" sz="1200" dirty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(intent</a:t>
                </a:r>
                <a:r>
                  <a:rPr lang="en-AU" sz="1200" dirty="0" smtClean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)</a:t>
                </a:r>
                <a:endParaRPr lang="en-AU" sz="1200" dirty="0">
                  <a:solidFill>
                    <a:srgbClr val="404040"/>
                  </a:solidFill>
                  <a:latin typeface="Open Sans Light"/>
                  <a:ea typeface="MS PGothic" pitchFamily="34" charset="-128"/>
                  <a:cs typeface="Open Sans Light"/>
                </a:endParaRPr>
              </a:p>
            </p:txBody>
          </p:sp>
          <p:pic>
            <p:nvPicPr>
              <p:cNvPr id="53" name="Picture 52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9467" y="1778793"/>
                <a:ext cx="713612" cy="713612"/>
              </a:xfrm>
              <a:prstGeom prst="rect">
                <a:avLst/>
              </a:prstGeom>
            </p:spPr>
          </p:pic>
          <p:sp>
            <p:nvSpPr>
              <p:cNvPr id="14" name="Rectangle 13"/>
              <p:cNvSpPr/>
              <p:nvPr/>
            </p:nvSpPr>
            <p:spPr>
              <a:xfrm>
                <a:off x="1582821" y="1478506"/>
                <a:ext cx="3493068" cy="1049145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176213" indent="-176213" defTabSz="457200">
                  <a:spcBef>
                    <a:spcPts val="300"/>
                  </a:spcBef>
                  <a:spcAft>
                    <a:spcPts val="3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AU" altLang="en-US" sz="1200" dirty="0" smtClean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To maintain 100% share of mind when consumers are searching for your new car brand on carsales, ‘Brand Terms’ buyout ensures that only your messaging is displayed on your search results</a:t>
                </a:r>
                <a:r>
                  <a:rPr lang="en-AU" altLang="en-US" sz="1200" dirty="0">
                    <a:solidFill>
                      <a:srgbClr val="404040"/>
                    </a:solidFill>
                    <a:latin typeface="Open Sans Light"/>
                    <a:ea typeface="MS PGothic" pitchFamily="34" charset="-128"/>
                    <a:cs typeface="Open Sans Light"/>
                  </a:rPr>
                  <a:t>.</a:t>
                </a:r>
              </a:p>
            </p:txBody>
          </p:sp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3333" y="4586111"/>
                <a:ext cx="739377" cy="739377"/>
              </a:xfrm>
              <a:prstGeom prst="rect">
                <a:avLst/>
              </a:prstGeom>
            </p:spPr>
          </p:pic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3359" y="3217141"/>
                <a:ext cx="685829" cy="685829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366606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6">
      <a:dk1>
        <a:sysClr val="windowText" lastClr="000000"/>
      </a:dk1>
      <a:lt1>
        <a:sysClr val="window" lastClr="FFFFFF"/>
      </a:lt1>
      <a:dk2>
        <a:srgbClr val="007AC2"/>
      </a:dk2>
      <a:lt2>
        <a:srgbClr val="909093"/>
      </a:lt2>
      <a:accent1>
        <a:srgbClr val="64CBE8"/>
      </a:accent1>
      <a:accent2>
        <a:srgbClr val="00468B"/>
      </a:accent2>
      <a:accent3>
        <a:srgbClr val="D1D1CE"/>
      </a:accent3>
      <a:accent4>
        <a:srgbClr val="97D700"/>
      </a:accent4>
      <a:accent5>
        <a:srgbClr val="FEDB00"/>
      </a:accent5>
      <a:accent6>
        <a:srgbClr val="FF5000"/>
      </a:accent6>
      <a:hlink>
        <a:srgbClr val="0563C1"/>
      </a:hlink>
      <a:folHlink>
        <a:srgbClr val="954F72"/>
      </a:folHlink>
    </a:clrScheme>
    <a:fontScheme name="Custom 3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ey light">
      <a:srgbClr val="E6E6E6"/>
    </a:custClr>
    <a:custClr name="Blue light">
      <a:srgbClr val="EBFAFC"/>
    </a:custClr>
  </a:custClrLst>
  <a:extLst>
    <a:ext uri="{05A4C25C-085E-4340-85A3-A5531E510DB2}">
      <thm15:themeFamily xmlns="" xmlns:thm15="http://schemas.microsoft.com/office/thememl/2012/main" name="Office Theme" id="{9AA41DEC-4CAE-4F84-AA5C-1F24FE9464D4}" vid="{B87D63E5-4099-4E45-8B97-E8FA0564B9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139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>carsales.com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Henny Darvall</dc:creator>
  <cp:lastModifiedBy>Henny Darvall</cp:lastModifiedBy>
  <cp:revision>17</cp:revision>
  <dcterms:created xsi:type="dcterms:W3CDTF">2016-08-24T23:10:45Z</dcterms:created>
  <dcterms:modified xsi:type="dcterms:W3CDTF">2016-11-25T05:51:11Z</dcterms:modified>
</cp:coreProperties>
</file>