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4" r:id="rId1"/>
  </p:sldMasterIdLst>
  <p:sldIdLst>
    <p:sldId id="26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43651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5" orient="horz" pos="2160" userDrawn="1">
          <p15:clr>
            <a:srgbClr val="FBAE40"/>
          </p15:clr>
        </p15:guide>
        <p15:guide id="6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502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5777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114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316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326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28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504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582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263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3334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26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 defTabSz="457200"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70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8" orient="horz" pos="2160" userDrawn="1">
          <p15:clr>
            <a:srgbClr val="F26B43"/>
          </p15:clr>
        </p15:guide>
        <p15:guide id="9" pos="2880" userDrawn="1">
          <p15:clr>
            <a:srgbClr val="F26B43"/>
          </p15:clr>
        </p15:guide>
        <p15:guide id="10" pos="363" userDrawn="1">
          <p15:clr>
            <a:srgbClr val="F26B43"/>
          </p15:clr>
        </p15:guide>
        <p15:guide id="11" pos="5397" userDrawn="1">
          <p15:clr>
            <a:srgbClr val="F26B43"/>
          </p15:clr>
        </p15:guide>
        <p15:guide id="12" orient="horz" pos="368" userDrawn="1">
          <p15:clr>
            <a:srgbClr val="F26B43"/>
          </p15:clr>
        </p15:guide>
        <p15:guide id="13" orient="horz" pos="3952" userDrawn="1">
          <p15:clr>
            <a:srgbClr val="F26B43"/>
          </p15:clr>
        </p15:guide>
        <p15:guide id="14" orient="horz" pos="8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83679" y="0"/>
            <a:ext cx="4060321" cy="685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AU">
              <a:solidFill>
                <a:prstClr val="white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118479" y="1098910"/>
            <a:ext cx="965200" cy="0"/>
          </a:xfrm>
          <a:prstGeom prst="line">
            <a:avLst/>
          </a:prstGeom>
          <a:ln w="190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78152" y="6568554"/>
            <a:ext cx="54865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800" dirty="0">
                <a:solidFill>
                  <a:prstClr val="black">
                    <a:lumMod val="75000"/>
                    <a:lumOff val="2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Source: </a:t>
            </a:r>
            <a:r>
              <a:rPr lang="en-AU" sz="800" dirty="0" err="1">
                <a:solidFill>
                  <a:prstClr val="black">
                    <a:lumMod val="75000"/>
                    <a:lumOff val="2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carsales</a:t>
            </a:r>
            <a:r>
              <a:rPr lang="en-AU" sz="800" dirty="0">
                <a:solidFill>
                  <a:prstClr val="black">
                    <a:lumMod val="75000"/>
                    <a:lumOff val="2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internal data, </a:t>
            </a:r>
            <a:r>
              <a:rPr lang="en-AU" sz="800" dirty="0" err="1">
                <a:solidFill>
                  <a:prstClr val="black">
                    <a:lumMod val="75000"/>
                    <a:lumOff val="2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webtrends</a:t>
            </a:r>
            <a:endParaRPr lang="en-AU" sz="800" dirty="0">
              <a:solidFill>
                <a:prstClr val="black">
                  <a:lumMod val="75000"/>
                  <a:lumOff val="25000"/>
                </a:prst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57624" y="1507497"/>
            <a:ext cx="3512607" cy="856654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AU" altLang="en-US" sz="12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To generate awareness of the sale event</a:t>
            </a:r>
          </a:p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AU" altLang="en-US" sz="12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Drive enquiry to BMW dealers for demo stock, with a goal of clearing the demonstrators available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57624" y="2681192"/>
            <a:ext cx="3512607" cy="1612172"/>
          </a:xfrm>
          <a:prstGeom prst="rect">
            <a:avLst/>
          </a:prstGeom>
          <a:solidFill>
            <a:srgbClr val="FFFF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altLang="en-US" sz="12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A sense of site ownership with high frequency of Homepages on all devices, as well as 1</a:t>
            </a:r>
            <a:r>
              <a:rPr lang="en-AU" altLang="en-US" sz="1200" baseline="300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st</a:t>
            </a:r>
            <a:r>
              <a:rPr lang="en-AU" altLang="en-US" sz="12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 impact activity to further drive frequency</a:t>
            </a:r>
          </a:p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altLang="en-US" sz="12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Modifications to the HUB, as well as a custom built demo page to ensure the full range of vehicles were presented in the best possible light to drive conversion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57624" y="4494265"/>
            <a:ext cx="3522376" cy="1759997"/>
          </a:xfrm>
          <a:prstGeom prst="rect">
            <a:avLst/>
          </a:prstGeom>
          <a:solidFill>
            <a:srgbClr val="FFFF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sz="1200" dirty="0">
                <a:solidFill>
                  <a:srgbClr val="404040"/>
                </a:solidFill>
                <a:latin typeface="Open Sans Semibold"/>
                <a:ea typeface="MS PGothic" pitchFamily="34" charset="-128"/>
                <a:cs typeface="Open Sans Semibold"/>
              </a:rPr>
              <a:t>28% increase in views </a:t>
            </a:r>
            <a:r>
              <a:rPr lang="en-AU" sz="12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of BMW Demos</a:t>
            </a:r>
          </a:p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sz="1200" dirty="0">
                <a:solidFill>
                  <a:srgbClr val="404040"/>
                </a:solidFill>
                <a:latin typeface="Open Sans Semibold"/>
                <a:ea typeface="MS PGothic" pitchFamily="34" charset="-128"/>
                <a:cs typeface="Open Sans Semibold"/>
              </a:rPr>
              <a:t>49% increase in demo leads, </a:t>
            </a:r>
            <a:r>
              <a:rPr lang="en-AU" sz="12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with a halo effect across new cars</a:t>
            </a:r>
          </a:p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sz="1200" dirty="0">
                <a:solidFill>
                  <a:srgbClr val="404040"/>
                </a:solidFill>
                <a:latin typeface="Open Sans Semibold"/>
                <a:ea typeface="MS PGothic" pitchFamily="34" charset="-128"/>
                <a:cs typeface="Open Sans Semibold"/>
              </a:rPr>
              <a:t>43% increase in new car leads </a:t>
            </a:r>
          </a:p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sz="1200" dirty="0">
                <a:solidFill>
                  <a:srgbClr val="404040"/>
                </a:solidFill>
                <a:latin typeface="Open Sans Semibold"/>
                <a:ea typeface="MS PGothic" pitchFamily="34" charset="-128"/>
                <a:cs typeface="Open Sans Semibold"/>
              </a:rPr>
              <a:t>80% increase in stock removed </a:t>
            </a:r>
            <a:r>
              <a:rPr lang="en-AU" sz="12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from carsales, indicating cars sold</a:t>
            </a:r>
          </a:p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sz="12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BMW jumped to the </a:t>
            </a:r>
            <a:r>
              <a:rPr lang="en-AU" sz="1200" dirty="0">
                <a:solidFill>
                  <a:srgbClr val="404040"/>
                </a:solidFill>
                <a:latin typeface="Open Sans Semibold"/>
                <a:ea typeface="MS PGothic" pitchFamily="34" charset="-128"/>
                <a:cs typeface="Open Sans Semibold"/>
              </a:rPr>
              <a:t>top cross enquired vehicle</a:t>
            </a:r>
            <a:r>
              <a:rPr lang="en-AU" sz="1200" dirty="0">
                <a:solidFill>
                  <a:srgbClr val="404040"/>
                </a:solidFill>
                <a:ea typeface="MS PGothic" pitchFamily="34" charset="-128"/>
              </a:rPr>
              <a:t> </a:t>
            </a:r>
            <a:r>
              <a:rPr lang="en-AU" sz="12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across its key competitors</a:t>
            </a:r>
          </a:p>
        </p:txBody>
      </p:sp>
      <p:pic>
        <p:nvPicPr>
          <p:cNvPr id="5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04918" y="1612697"/>
            <a:ext cx="3617842" cy="28815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  <p:sp>
        <p:nvSpPr>
          <p:cNvPr id="46" name="Title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2400" dirty="0" smtClean="0">
                <a:solidFill>
                  <a:srgbClr val="007AC2"/>
                </a:solidFill>
                <a:latin typeface="Open Sans Condensed Bold"/>
                <a:ea typeface="Open Sans Semibold" panose="020B0706030804020204" pitchFamily="34" charset="0"/>
                <a:cs typeface="Open Sans Condensed Bold"/>
              </a:rPr>
              <a:t>CASE STUDY: </a:t>
            </a:r>
          </a:p>
          <a:p>
            <a:pPr algn="l"/>
            <a:r>
              <a:rPr lang="en-AU" sz="2400" dirty="0" smtClean="0">
                <a:solidFill>
                  <a:srgbClr val="007AC2"/>
                </a:solidFill>
                <a:latin typeface="Open Sans Condensed Bold"/>
                <a:ea typeface="Open Sans Semibold" panose="020B0706030804020204" pitchFamily="34" charset="0"/>
                <a:cs typeface="Open Sans Condensed Bold"/>
              </a:rPr>
              <a:t>BMW DEMONSTRATOR SALE</a:t>
            </a:r>
            <a:endParaRPr lang="en-AU" sz="2400" dirty="0">
              <a:solidFill>
                <a:srgbClr val="007AC2"/>
              </a:solidFill>
              <a:latin typeface="Open Sans Condensed Bold"/>
              <a:ea typeface="Open Sans Semibold" panose="020B0706030804020204" pitchFamily="34" charset="0"/>
              <a:cs typeface="Open Sans Condensed Bold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39552" y="1052736"/>
            <a:ext cx="1198575" cy="45719"/>
          </a:xfrm>
          <a:prstGeom prst="rect">
            <a:avLst/>
          </a:prstGeom>
          <a:solidFill>
            <a:srgbClr val="007A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91019" y="4428975"/>
            <a:ext cx="10905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AU" sz="1600" b="1" dirty="0">
                <a:solidFill>
                  <a:srgbClr val="007AC2"/>
                </a:solidFill>
                <a:cs typeface="Open Sans"/>
              </a:rPr>
              <a:t>Results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91019" y="2738892"/>
            <a:ext cx="10905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AU" sz="1600" b="1" dirty="0">
                <a:solidFill>
                  <a:srgbClr val="007AC2"/>
                </a:solidFill>
                <a:cs typeface="Open Sans"/>
              </a:rPr>
              <a:t>Solution</a:t>
            </a:r>
          </a:p>
        </p:txBody>
      </p:sp>
      <p:pic>
        <p:nvPicPr>
          <p:cNvPr id="59" name="Picture 5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585" y="4784891"/>
            <a:ext cx="739377" cy="739377"/>
          </a:xfrm>
          <a:prstGeom prst="rect">
            <a:avLst/>
          </a:prstGeom>
        </p:spPr>
      </p:pic>
      <p:sp>
        <p:nvSpPr>
          <p:cNvPr id="60" name="TextBox 59"/>
          <p:cNvSpPr txBox="1"/>
          <p:nvPr/>
        </p:nvSpPr>
        <p:spPr>
          <a:xfrm>
            <a:off x="344028" y="1476930"/>
            <a:ext cx="11844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AU" sz="1600" b="1" dirty="0">
                <a:solidFill>
                  <a:srgbClr val="007AC2"/>
                </a:solidFill>
                <a:cs typeface="Open Sans"/>
              </a:rPr>
              <a:t>Objective</a:t>
            </a:r>
          </a:p>
        </p:txBody>
      </p:sp>
      <p:pic>
        <p:nvPicPr>
          <p:cNvPr id="61" name="Picture 6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67" y="1778793"/>
            <a:ext cx="713612" cy="713612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359" y="3071369"/>
            <a:ext cx="685829" cy="685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994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Custom 6">
      <a:dk1>
        <a:sysClr val="windowText" lastClr="000000"/>
      </a:dk1>
      <a:lt1>
        <a:sysClr val="window" lastClr="FFFFFF"/>
      </a:lt1>
      <a:dk2>
        <a:srgbClr val="007AC2"/>
      </a:dk2>
      <a:lt2>
        <a:srgbClr val="909093"/>
      </a:lt2>
      <a:accent1>
        <a:srgbClr val="64CBE8"/>
      </a:accent1>
      <a:accent2>
        <a:srgbClr val="00468B"/>
      </a:accent2>
      <a:accent3>
        <a:srgbClr val="D1D1CE"/>
      </a:accent3>
      <a:accent4>
        <a:srgbClr val="97D700"/>
      </a:accent4>
      <a:accent5>
        <a:srgbClr val="FEDB00"/>
      </a:accent5>
      <a:accent6>
        <a:srgbClr val="FF5000"/>
      </a:accent6>
      <a:hlink>
        <a:srgbClr val="0563C1"/>
      </a:hlink>
      <a:folHlink>
        <a:srgbClr val="954F72"/>
      </a:folHlink>
    </a:clrScheme>
    <a:fontScheme name="Custom 3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Grey light">
      <a:srgbClr val="E6E6E6"/>
    </a:custClr>
    <a:custClr name="Blue light">
      <a:srgbClr val="EBFAFC"/>
    </a:custClr>
  </a:custClrLst>
  <a:extLst>
    <a:ext uri="{05A4C25C-085E-4340-85A3-A5531E510DB2}">
      <thm15:themeFamily xmlns:thm15="http://schemas.microsoft.com/office/thememl/2012/main" xmlns="" name="Office Theme" id="{9AA41DEC-4CAE-4F84-AA5C-1F24FE9464D4}" vid="{B87D63E5-4099-4E45-8B97-E8FA0564B96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147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Company>carsales.com Limited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Henny Darvall</dc:creator>
  <cp:lastModifiedBy>Henny Darvall</cp:lastModifiedBy>
  <cp:revision>16</cp:revision>
  <dcterms:created xsi:type="dcterms:W3CDTF">2016-08-24T23:10:45Z</dcterms:created>
  <dcterms:modified xsi:type="dcterms:W3CDTF">2016-11-25T05:50:08Z</dcterms:modified>
</cp:coreProperties>
</file>