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938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5" orient="horz" pos="2160" userDrawn="1">
          <p15:clr>
            <a:srgbClr val="FBAE40"/>
          </p15:clr>
        </p15:guide>
        <p15:guide id="6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5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560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2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1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8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9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5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75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4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0ABAA12-83AD-4BA5-B1F6-E4D4528283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457200"/>
              <a:t>25/11/2016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2332F9D-D9DC-476A-87C7-8BAC33E06A0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0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orient="horz" pos="216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pos="363" userDrawn="1">
          <p15:clr>
            <a:srgbClr val="F26B43"/>
          </p15:clr>
        </p15:guide>
        <p15:guide id="11" pos="5397" userDrawn="1">
          <p15:clr>
            <a:srgbClr val="F26B43"/>
          </p15:clr>
        </p15:guide>
        <p15:guide id="12" orient="horz" pos="368" userDrawn="1">
          <p15:clr>
            <a:srgbClr val="F26B43"/>
          </p15:clr>
        </p15:guide>
        <p15:guide id="13" orient="horz" pos="3952" userDrawn="1">
          <p15:clr>
            <a:srgbClr val="F26B43"/>
          </p15:clr>
        </p15:guide>
        <p15:guide id="14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3211" y="0"/>
            <a:ext cx="4070789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" name="Straight Connector 2"/>
          <p:cNvCxnSpPr/>
          <p:nvPr/>
        </p:nvCxnSpPr>
        <p:spPr>
          <a:xfrm>
            <a:off x="4118479" y="1098910"/>
            <a:ext cx="965200" cy="0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152" y="6568554"/>
            <a:ext cx="54865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AU" sz="800" dirty="0">
                <a:solidFill>
                  <a:prstClr val="black">
                    <a:lumMod val="75000"/>
                    <a:lumOff val="25000"/>
                  </a:prst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Source: internal data </a:t>
            </a:r>
            <a:r>
              <a:rPr lang="en-AU" sz="800" dirty="0" err="1">
                <a:solidFill>
                  <a:prstClr val="black">
                    <a:lumMod val="75000"/>
                    <a:lumOff val="25000"/>
                  </a:prst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webtrends</a:t>
            </a:r>
            <a:r>
              <a:rPr lang="en-AU" sz="800" dirty="0">
                <a:solidFill>
                  <a:prstClr val="black">
                    <a:lumMod val="75000"/>
                    <a:lumOff val="25000"/>
                  </a:prst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, February 2016</a:t>
            </a: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>
                <a:solidFill>
                  <a:srgbClr val="007AC2"/>
                </a:solidFill>
                <a:latin typeface="Open Sans Condensed Bold"/>
                <a:ea typeface="Open Sans Semibold" panose="020B0706030804020204" pitchFamily="34" charset="0"/>
                <a:cs typeface="Open Sans Condensed Bold"/>
              </a:rPr>
              <a:t>CASE STUDY: </a:t>
            </a:r>
          </a:p>
          <a:p>
            <a:pPr algn="l"/>
            <a:r>
              <a:rPr lang="en-AU" sz="2400" dirty="0" smtClean="0">
                <a:solidFill>
                  <a:srgbClr val="007AC2"/>
                </a:solidFill>
                <a:latin typeface="Open Sans Condensed Bold"/>
                <a:ea typeface="Open Sans Semibold" panose="020B0706030804020204" pitchFamily="34" charset="0"/>
                <a:cs typeface="Open Sans Condensed Bold"/>
              </a:rPr>
              <a:t>MINI CLUBMAN – LAUNCH</a:t>
            </a:r>
            <a:endParaRPr lang="en-AU" sz="2400" dirty="0">
              <a:solidFill>
                <a:srgbClr val="007AC2"/>
              </a:solidFill>
              <a:latin typeface="Open Sans Condensed Bold"/>
              <a:ea typeface="Open Sans Semibold" panose="020B0706030804020204" pitchFamily="34" charset="0"/>
              <a:cs typeface="Open Sans Condensed Bold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9552" y="1052736"/>
            <a:ext cx="1198575" cy="45719"/>
          </a:xfrm>
          <a:prstGeom prst="rect">
            <a:avLst/>
          </a:prstGeom>
          <a:solidFill>
            <a:srgbClr val="007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57624" y="1510397"/>
            <a:ext cx="3387905" cy="104914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 defTabSz="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15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To create high reach awareness of the new Mini Clubman to an ‘in market’ audience</a:t>
            </a:r>
            <a:endParaRPr lang="en-AU" altLang="en-US" sz="1150" dirty="0">
              <a:solidFill>
                <a:prstClr val="black"/>
              </a:solidFill>
              <a:latin typeface="Open Sans Light"/>
              <a:ea typeface="MS PGothic" pitchFamily="34" charset="-128"/>
              <a:cs typeface="Open Sans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4028" y="1476930"/>
            <a:ext cx="1184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AU" sz="1600" b="1" dirty="0">
                <a:solidFill>
                  <a:schemeClr val="tx2"/>
                </a:solidFill>
                <a:cs typeface="Open Sans"/>
              </a:rPr>
              <a:t>Objective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7" y="1778793"/>
            <a:ext cx="713612" cy="7136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5" y="4530877"/>
            <a:ext cx="739377" cy="7393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9" y="3071369"/>
            <a:ext cx="685829" cy="68582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560604" y="2765553"/>
            <a:ext cx="3512607" cy="108927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 defTabSz="457200">
              <a:spcBef>
                <a:spcPts val="300"/>
              </a:spcBef>
              <a:spcAft>
                <a:spcPts val="3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5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High Impact – Homepage buyout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4028" y="2734986"/>
            <a:ext cx="1184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AU" sz="1600" b="1" dirty="0">
                <a:solidFill>
                  <a:schemeClr val="tx2"/>
                </a:solidFill>
                <a:cs typeface="Open Sans"/>
              </a:rPr>
              <a:t>Solution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60604" y="4207353"/>
            <a:ext cx="3512607" cy="176911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 defTabSz="457200">
              <a:spcBef>
                <a:spcPts val="300"/>
              </a:spcBef>
              <a:spcAft>
                <a:spcPts val="3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5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View share </a:t>
            </a:r>
            <a:r>
              <a:rPr lang="en-AU" sz="1150" dirty="0">
                <a:solidFill>
                  <a:srgbClr val="404040"/>
                </a:solidFill>
                <a:latin typeface="Open Sans Semibold"/>
                <a:ea typeface="MS PGothic" pitchFamily="34" charset="-128"/>
                <a:cs typeface="Open Sans Semibold"/>
              </a:rPr>
              <a:t>increased by 27% WOW</a:t>
            </a:r>
            <a:endParaRPr lang="en-AU" sz="1150" dirty="0">
              <a:solidFill>
                <a:srgbClr val="404040"/>
              </a:solidFill>
              <a:latin typeface="Open Sans Light"/>
              <a:ea typeface="MS PGothic" pitchFamily="34" charset="-128"/>
              <a:cs typeface="Open Sans Light"/>
            </a:endParaRPr>
          </a:p>
          <a:p>
            <a:pPr marL="176213" indent="-176213" defTabSz="457200">
              <a:spcBef>
                <a:spcPts val="300"/>
              </a:spcBef>
              <a:spcAft>
                <a:spcPts val="3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5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Lead share </a:t>
            </a:r>
            <a:r>
              <a:rPr lang="en-AU" sz="1150" dirty="0">
                <a:solidFill>
                  <a:srgbClr val="404040"/>
                </a:solidFill>
                <a:latin typeface="Open Sans Semibold"/>
                <a:ea typeface="MS PGothic" pitchFamily="34" charset="-128"/>
                <a:cs typeface="Open Sans Semibold"/>
              </a:rPr>
              <a:t>increased by 34% WOW</a:t>
            </a:r>
            <a:endParaRPr lang="en-AU" sz="1150" dirty="0">
              <a:solidFill>
                <a:srgbClr val="404040"/>
              </a:solidFill>
              <a:latin typeface="Open Sans Light"/>
              <a:ea typeface="MS PGothic" pitchFamily="34" charset="-128"/>
              <a:cs typeface="Open Sans Light"/>
            </a:endParaRPr>
          </a:p>
          <a:p>
            <a:pPr marL="176213" indent="-176213" defTabSz="457200">
              <a:spcBef>
                <a:spcPts val="300"/>
              </a:spcBef>
              <a:spcAft>
                <a:spcPts val="3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50" dirty="0">
                <a:solidFill>
                  <a:srgbClr val="404040"/>
                </a:solidFill>
                <a:latin typeface="Open Sans Semibold"/>
                <a:ea typeface="MS PGothic" pitchFamily="34" charset="-128"/>
                <a:cs typeface="Open Sans Semibold"/>
              </a:rPr>
              <a:t>Drove 8,804 qualified in market buyers </a:t>
            </a:r>
            <a:r>
              <a:rPr lang="en-AU" sz="115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through to OEM website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4028" y="4176786"/>
            <a:ext cx="1184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AU" sz="1600" b="1" dirty="0">
                <a:solidFill>
                  <a:schemeClr val="tx2"/>
                </a:solidFill>
                <a:cs typeface="Open Sans"/>
              </a:rPr>
              <a:t>Results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375248" y="881587"/>
            <a:ext cx="3218892" cy="4857201"/>
            <a:chOff x="5313548" y="1552422"/>
            <a:chExt cx="2845297" cy="4357515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3548" y="1552422"/>
              <a:ext cx="2784708" cy="16906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4118992"/>
              <a:ext cx="2794757" cy="179094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4" name="Group 43"/>
            <p:cNvGrpSpPr/>
            <p:nvPr/>
          </p:nvGrpSpPr>
          <p:grpSpPr>
            <a:xfrm>
              <a:off x="6013581" y="3110715"/>
              <a:ext cx="688987" cy="1244254"/>
              <a:chOff x="7236296" y="2953267"/>
              <a:chExt cx="1183060" cy="2153514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7236296" y="2953267"/>
                <a:ext cx="1183060" cy="2153514"/>
                <a:chOff x="6084168" y="3238895"/>
                <a:chExt cx="749300" cy="1524000"/>
              </a:xfrm>
            </p:grpSpPr>
            <p:pic>
              <p:nvPicPr>
                <p:cNvPr id="49" name="Picture 4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168" y="3238895"/>
                  <a:ext cx="749300" cy="152400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" name="Picture 5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37051" y="3432545"/>
                  <a:ext cx="637309" cy="113244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48" name="Picture 3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6309" y="3155085"/>
                <a:ext cx="1063036" cy="174386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18510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6">
      <a:dk1>
        <a:sysClr val="windowText" lastClr="000000"/>
      </a:dk1>
      <a:lt1>
        <a:sysClr val="window" lastClr="FFFFFF"/>
      </a:lt1>
      <a:dk2>
        <a:srgbClr val="007AC2"/>
      </a:dk2>
      <a:lt2>
        <a:srgbClr val="909093"/>
      </a:lt2>
      <a:accent1>
        <a:srgbClr val="64CBE8"/>
      </a:accent1>
      <a:accent2>
        <a:srgbClr val="00468B"/>
      </a:accent2>
      <a:accent3>
        <a:srgbClr val="D1D1CE"/>
      </a:accent3>
      <a:accent4>
        <a:srgbClr val="97D700"/>
      </a:accent4>
      <a:accent5>
        <a:srgbClr val="FEDB00"/>
      </a:accent5>
      <a:accent6>
        <a:srgbClr val="FF5000"/>
      </a:accent6>
      <a:hlink>
        <a:srgbClr val="0563C1"/>
      </a:hlink>
      <a:folHlink>
        <a:srgbClr val="954F72"/>
      </a:folHlink>
    </a:clrScheme>
    <a:fontScheme name="Custom 3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Grey light">
      <a:srgbClr val="E6E6E6"/>
    </a:custClr>
    <a:custClr name="Blue light">
      <a:srgbClr val="EBFAFC"/>
    </a:custClr>
  </a:custClrLst>
  <a:extLst>
    <a:ext uri="{05A4C25C-085E-4340-85A3-A5531E510DB2}">
      <thm15:themeFamily xmlns:thm15="http://schemas.microsoft.com/office/thememl/2012/main" xmlns="" name="Office Theme" id="{9AA41DEC-4CAE-4F84-AA5C-1F24FE9464D4}" vid="{B87D63E5-4099-4E45-8B97-E8FA0564B9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carsales.com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Darvall</dc:creator>
  <cp:lastModifiedBy>Henny Darvall</cp:lastModifiedBy>
  <cp:revision>15</cp:revision>
  <dcterms:created xsi:type="dcterms:W3CDTF">2016-08-24T23:10:45Z</dcterms:created>
  <dcterms:modified xsi:type="dcterms:W3CDTF">2016-11-25T06:00:21Z</dcterms:modified>
</cp:coreProperties>
</file>