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itchFamily="2" charset="0"/>
              </a:rPr>
              <a:t>Tucson </a:t>
            </a:r>
            <a:r>
              <a:rPr lang="en-US" sz="11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itchFamily="2" charset="0"/>
              </a:rPr>
              <a:t>Searches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Roboto" pitchFamily="2" charset="0"/>
            </a:endParaRPr>
          </a:p>
        </c:rich>
      </c:tx>
      <c:layout>
        <c:manualLayout>
          <c:xMode val="edge"/>
          <c:yMode val="edge"/>
          <c:x val="0.357018353875735"/>
          <c:y val="0.18802190998689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873493073666099"/>
          <c:y val="0.201516477107028"/>
          <c:w val="0.81295784291117601"/>
          <c:h val="0.677874015748031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Searches/Refinemnets-All Cars</c:v>
                </c:pt>
              </c:strCache>
            </c:strRef>
          </c:tx>
          <c:invertIfNegative val="0"/>
          <c:cat>
            <c:numRef>
              <c:f>Sheet1!$A$6:$A$11</c:f>
              <c:numCache>
                <c:formatCode>mmm\-yy</c:formatCode>
                <c:ptCount val="6"/>
                <c:pt idx="0">
                  <c:v>42278</c:v>
                </c:pt>
                <c:pt idx="1">
                  <c:v>42309</c:v>
                </c:pt>
                <c:pt idx="2">
                  <c:v>42339</c:v>
                </c:pt>
                <c:pt idx="3">
                  <c:v>42370</c:v>
                </c:pt>
                <c:pt idx="4">
                  <c:v>42401</c:v>
                </c:pt>
                <c:pt idx="5">
                  <c:v>42430</c:v>
                </c:pt>
              </c:numCache>
            </c:numRef>
          </c:cat>
          <c:val>
            <c:numRef>
              <c:f>Sheet1!$B$6:$B$11</c:f>
              <c:numCache>
                <c:formatCode>#,##0_ ;\-#,##0\ </c:formatCode>
                <c:ptCount val="6"/>
                <c:pt idx="0">
                  <c:v>94030</c:v>
                </c:pt>
                <c:pt idx="1">
                  <c:v>127700</c:v>
                </c:pt>
                <c:pt idx="2">
                  <c:v>117350</c:v>
                </c:pt>
                <c:pt idx="3">
                  <c:v>178630</c:v>
                </c:pt>
                <c:pt idx="4">
                  <c:v>182090</c:v>
                </c:pt>
                <c:pt idx="5">
                  <c:v>246240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376-4CCB-B2EC-1C824BF7F6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368768"/>
        <c:axId val="148515072"/>
      </c:barChart>
      <c:dateAx>
        <c:axId val="1483687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48515072"/>
        <c:crosses val="autoZero"/>
        <c:auto val="1"/>
        <c:lblOffset val="100"/>
        <c:baseTimeUnit val="months"/>
      </c:dateAx>
      <c:valAx>
        <c:axId val="148515072"/>
        <c:scaling>
          <c:orientation val="minMax"/>
        </c:scaling>
        <c:delete val="0"/>
        <c:axPos val="l"/>
        <c:numFmt formatCode="#,##0_ ;\-#,##0\ 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483687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pP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itchFamily="2" charset="0"/>
              </a:rPr>
              <a:t>Tucson Editorial Views</a:t>
            </a:r>
          </a:p>
        </c:rich>
      </c:tx>
      <c:layout>
        <c:manualLayout>
          <c:xMode val="edge"/>
          <c:yMode val="edge"/>
          <c:x val="0.268305635262235"/>
          <c:y val="0.2755187261978219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443675928576401"/>
          <c:y val="0.32411482054252999"/>
          <c:w val="0.75772883473058705"/>
          <c:h val="0.56744762273060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Sheet1!$B$16</c:f>
              <c:strCache>
                <c:ptCount val="1"/>
                <c:pt idx="0">
                  <c:v>Pageviews</c:v>
                </c:pt>
              </c:strCache>
            </c:strRef>
          </c:tx>
          <c:invertIfNegative val="0"/>
          <c:cat>
            <c:numRef>
              <c:f>Sheet1!$A$17:$A$22</c:f>
              <c:numCache>
                <c:formatCode>mmm\-yy</c:formatCode>
                <c:ptCount val="6"/>
                <c:pt idx="0">
                  <c:v>42278</c:v>
                </c:pt>
                <c:pt idx="1">
                  <c:v>42309</c:v>
                </c:pt>
                <c:pt idx="2">
                  <c:v>42339</c:v>
                </c:pt>
                <c:pt idx="3">
                  <c:v>42370</c:v>
                </c:pt>
                <c:pt idx="4">
                  <c:v>42401</c:v>
                </c:pt>
                <c:pt idx="5">
                  <c:v>42430</c:v>
                </c:pt>
              </c:numCache>
            </c:numRef>
          </c:cat>
          <c:val>
            <c:numRef>
              <c:f>Sheet1!$B$17:$B$22</c:f>
              <c:numCache>
                <c:formatCode>#,##0_ ;\-#,##0\ </c:formatCode>
                <c:ptCount val="6"/>
                <c:pt idx="0">
                  <c:v>6714</c:v>
                </c:pt>
                <c:pt idx="1">
                  <c:v>3108</c:v>
                </c:pt>
                <c:pt idx="2">
                  <c:v>625</c:v>
                </c:pt>
                <c:pt idx="3">
                  <c:v>586</c:v>
                </c:pt>
                <c:pt idx="4">
                  <c:v>538</c:v>
                </c:pt>
                <c:pt idx="5">
                  <c:v>10360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1D-4C09-9BC8-15CC87932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607360"/>
        <c:axId val="148735488"/>
      </c:barChart>
      <c:dateAx>
        <c:axId val="1486073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48735488"/>
        <c:crosses val="autoZero"/>
        <c:auto val="1"/>
        <c:lblOffset val="100"/>
        <c:baseTimeUnit val="months"/>
      </c:dateAx>
      <c:valAx>
        <c:axId val="148735488"/>
        <c:scaling>
          <c:orientation val="minMax"/>
        </c:scaling>
        <c:delete val="0"/>
        <c:axPos val="l"/>
        <c:numFmt formatCode="#,##0_ ;\-#,##0\ 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48607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251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4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346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474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29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34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4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58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6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56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68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30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7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6096" y="0"/>
            <a:ext cx="3707904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/>
          <p:cNvSpPr/>
          <p:nvPr/>
        </p:nvSpPr>
        <p:spPr>
          <a:xfrm>
            <a:off x="5580112" y="908720"/>
            <a:ext cx="3240360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57623" y="1510397"/>
            <a:ext cx="3537317" cy="104914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Create and maintain awareness of the launch of Hyundai’s new SUV offering to a relevant, in-market audience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HYUNDAI TUCSON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CONTENT AMPLIFICATION 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4028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Objective</a:t>
            </a: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778793"/>
            <a:ext cx="713612" cy="71361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60604" y="2765553"/>
            <a:ext cx="3519396" cy="1485216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Distribute and amplify the </a:t>
            </a:r>
            <a:r>
              <a:rPr lang="en-AU" sz="115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carsales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Tucson review through Content Amplification both On and Off Network, through Social, and via the </a:t>
            </a:r>
            <a:r>
              <a:rPr lang="en-AU" sz="115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carsales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</a:t>
            </a:r>
            <a:r>
              <a:rPr lang="en-AU" sz="115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eDM</a:t>
            </a: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4028" y="27349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Solution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3071369"/>
            <a:ext cx="685829" cy="68582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287147"/>
            <a:ext cx="739377" cy="739377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344028" y="393305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57200">
              <a:defRPr sz="1600" b="1">
                <a:solidFill>
                  <a:schemeClr val="tx2"/>
                </a:solidFill>
                <a:cs typeface="Open Sans"/>
              </a:defRPr>
            </a:lvl1pPr>
          </a:lstStyle>
          <a:p>
            <a:r>
              <a:rPr lang="en-AU" dirty="0"/>
              <a:t>Results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581699" y="3941704"/>
            <a:ext cx="3854397" cy="35696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349% increase in user visits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the carsales Tucson review during the Content Amplification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campaign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277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% increase in article views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during the Content Amplification campaign </a:t>
            </a:r>
            <a:endParaRPr lang="en-AU" sz="1150" dirty="0" smtClean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2 minutes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average time spent engaging with the article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37% increase in View </a:t>
            </a:r>
            <a:r>
              <a:rPr lang="en-AU" sz="1150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Share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during the campaign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48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% increase in Lead Share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during the campaign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The highest 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number of searches for Hyundai Tucson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occurred during the Content Amplification campaign</a:t>
            </a:r>
          </a:p>
          <a:p>
            <a:pPr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defRPr/>
            </a:pP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graphicFrame>
        <p:nvGraphicFramePr>
          <p:cNvPr id="46" name="Chart 4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2761157"/>
              </p:ext>
            </p:extLst>
          </p:nvPr>
        </p:nvGraphicFramePr>
        <p:xfrm>
          <a:off x="5656813" y="3461023"/>
          <a:ext cx="2803713" cy="251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7" name="Chart 4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9099580"/>
              </p:ext>
            </p:extLst>
          </p:nvPr>
        </p:nvGraphicFramePr>
        <p:xfrm>
          <a:off x="5601482" y="692696"/>
          <a:ext cx="3011040" cy="2704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3323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10</cp:revision>
  <dcterms:created xsi:type="dcterms:W3CDTF">2016-08-24T23:10:45Z</dcterms:created>
  <dcterms:modified xsi:type="dcterms:W3CDTF">2016-11-25T05:56:39Z</dcterms:modified>
</cp:coreProperties>
</file>