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61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A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itchFamily="2" charset="0"/>
              </a:rPr>
              <a:t>Tucson </a:t>
            </a:r>
            <a:r>
              <a:rPr lang="en-US" sz="110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itchFamily="2" charset="0"/>
              </a:rPr>
              <a:t>Searches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Roboto" pitchFamily="2" charset="0"/>
            </a:endParaRPr>
          </a:p>
        </c:rich>
      </c:tx>
      <c:layout>
        <c:manualLayout>
          <c:xMode val="edge"/>
          <c:yMode val="edge"/>
          <c:x val="0.357018353875735"/>
          <c:y val="0.18802190998689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3873493073666099"/>
          <c:y val="0.201516477107028"/>
          <c:w val="0.81295784291117601"/>
          <c:h val="0.677874015748031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Sheet1!$B$5</c:f>
              <c:strCache>
                <c:ptCount val="1"/>
                <c:pt idx="0">
                  <c:v>Searches/Refinemnets-All Cars</c:v>
                </c:pt>
              </c:strCache>
            </c:strRef>
          </c:tx>
          <c:invertIfNegative val="0"/>
          <c:cat>
            <c:numRef>
              <c:f>Sheet1!$A$6:$A$11</c:f>
              <c:numCache>
                <c:formatCode>mmm\-yy</c:formatCode>
                <c:ptCount val="6"/>
                <c:pt idx="0">
                  <c:v>42278</c:v>
                </c:pt>
                <c:pt idx="1">
                  <c:v>42309</c:v>
                </c:pt>
                <c:pt idx="2">
                  <c:v>42339</c:v>
                </c:pt>
                <c:pt idx="3">
                  <c:v>42370</c:v>
                </c:pt>
                <c:pt idx="4">
                  <c:v>42401</c:v>
                </c:pt>
                <c:pt idx="5">
                  <c:v>42430</c:v>
                </c:pt>
              </c:numCache>
            </c:numRef>
          </c:cat>
          <c:val>
            <c:numRef>
              <c:f>Sheet1!$B$6:$B$11</c:f>
              <c:numCache>
                <c:formatCode>#,##0_ ;\-#,##0\ </c:formatCode>
                <c:ptCount val="6"/>
                <c:pt idx="0">
                  <c:v>94030</c:v>
                </c:pt>
                <c:pt idx="1">
                  <c:v>127700</c:v>
                </c:pt>
                <c:pt idx="2">
                  <c:v>117350</c:v>
                </c:pt>
                <c:pt idx="3">
                  <c:v>178630</c:v>
                </c:pt>
                <c:pt idx="4">
                  <c:v>182090</c:v>
                </c:pt>
                <c:pt idx="5">
                  <c:v>246240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376-4CCB-B2EC-1C824BF7F6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368768"/>
        <c:axId val="148515072"/>
      </c:barChart>
      <c:dateAx>
        <c:axId val="148368768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48515072"/>
        <c:crosses val="autoZero"/>
        <c:auto val="1"/>
        <c:lblOffset val="100"/>
        <c:baseTimeUnit val="months"/>
      </c:dateAx>
      <c:valAx>
        <c:axId val="148515072"/>
        <c:scaling>
          <c:orientation val="minMax"/>
        </c:scaling>
        <c:delete val="0"/>
        <c:axPos val="l"/>
        <c:numFmt formatCode="#,##0_ ;\-#,##0\ 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483687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A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pPr>
            <a:r>
              <a:rPr lang="en-A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Roboto" pitchFamily="2" charset="0"/>
              </a:rPr>
              <a:t>Tucson Editorial Views</a:t>
            </a:r>
          </a:p>
        </c:rich>
      </c:tx>
      <c:layout>
        <c:manualLayout>
          <c:xMode val="edge"/>
          <c:yMode val="edge"/>
          <c:x val="0.268305635262235"/>
          <c:y val="0.27551872619782197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9443675928576401"/>
          <c:y val="0.32411482054252999"/>
          <c:w val="0.75772883473058705"/>
          <c:h val="0.567447622730602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Sheet1!$B$16</c:f>
              <c:strCache>
                <c:ptCount val="1"/>
                <c:pt idx="0">
                  <c:v>Pageviews</c:v>
                </c:pt>
              </c:strCache>
            </c:strRef>
          </c:tx>
          <c:invertIfNegative val="0"/>
          <c:cat>
            <c:numRef>
              <c:f>Sheet1!$A$17:$A$22</c:f>
              <c:numCache>
                <c:formatCode>mmm\-yy</c:formatCode>
                <c:ptCount val="6"/>
                <c:pt idx="0">
                  <c:v>42278</c:v>
                </c:pt>
                <c:pt idx="1">
                  <c:v>42309</c:v>
                </c:pt>
                <c:pt idx="2">
                  <c:v>42339</c:v>
                </c:pt>
                <c:pt idx="3">
                  <c:v>42370</c:v>
                </c:pt>
                <c:pt idx="4">
                  <c:v>42401</c:v>
                </c:pt>
                <c:pt idx="5">
                  <c:v>42430</c:v>
                </c:pt>
              </c:numCache>
            </c:numRef>
          </c:cat>
          <c:val>
            <c:numRef>
              <c:f>Sheet1!$B$17:$B$22</c:f>
              <c:numCache>
                <c:formatCode>#,##0_ ;\-#,##0\ </c:formatCode>
                <c:ptCount val="6"/>
                <c:pt idx="0">
                  <c:v>6714</c:v>
                </c:pt>
                <c:pt idx="1">
                  <c:v>3108</c:v>
                </c:pt>
                <c:pt idx="2">
                  <c:v>625</c:v>
                </c:pt>
                <c:pt idx="3">
                  <c:v>586</c:v>
                </c:pt>
                <c:pt idx="4">
                  <c:v>538</c:v>
                </c:pt>
                <c:pt idx="5">
                  <c:v>10360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A1D-4C09-9BC8-15CC879327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607360"/>
        <c:axId val="148735488"/>
      </c:barChart>
      <c:dateAx>
        <c:axId val="14860736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48735488"/>
        <c:crosses val="autoZero"/>
        <c:auto val="1"/>
        <c:lblOffset val="100"/>
        <c:baseTimeUnit val="months"/>
      </c:dateAx>
      <c:valAx>
        <c:axId val="148735488"/>
        <c:scaling>
          <c:orientation val="minMax"/>
        </c:scaling>
        <c:delete val="0"/>
        <c:axPos val="l"/>
        <c:numFmt formatCode="#,##0_ ;\-#,##0\ " sourceLinked="1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4860736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9251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5" orient="horz" pos="2160" userDrawn="1">
          <p15:clr>
            <a:srgbClr val="FBAE40"/>
          </p15:clr>
        </p15:guide>
        <p15:guide id="6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541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3464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474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292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340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49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858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86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560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687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308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77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8" orient="horz" pos="2160" userDrawn="1">
          <p15:clr>
            <a:srgbClr val="F26B43"/>
          </p15:clr>
        </p15:guide>
        <p15:guide id="9" pos="2880" userDrawn="1">
          <p15:clr>
            <a:srgbClr val="F26B43"/>
          </p15:clr>
        </p15:guide>
        <p15:guide id="10" pos="363" userDrawn="1">
          <p15:clr>
            <a:srgbClr val="F26B43"/>
          </p15:clr>
        </p15:guide>
        <p15:guide id="11" pos="5397" userDrawn="1">
          <p15:clr>
            <a:srgbClr val="F26B43"/>
          </p15:clr>
        </p15:guide>
        <p15:guide id="12" orient="horz" pos="368" userDrawn="1">
          <p15:clr>
            <a:srgbClr val="F26B43"/>
          </p15:clr>
        </p15:guide>
        <p15:guide id="13" orient="horz" pos="3952" userDrawn="1">
          <p15:clr>
            <a:srgbClr val="F26B43"/>
          </p15:clr>
        </p15:guide>
        <p15:guide id="14" orient="horz" pos="8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36096" y="0"/>
            <a:ext cx="3707904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/>
          <p:cNvSpPr/>
          <p:nvPr/>
        </p:nvSpPr>
        <p:spPr>
          <a:xfrm>
            <a:off x="5580112" y="908720"/>
            <a:ext cx="3240360" cy="5328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3" name="Straight Connector 2"/>
          <p:cNvCxnSpPr/>
          <p:nvPr/>
        </p:nvCxnSpPr>
        <p:spPr>
          <a:xfrm>
            <a:off x="4118479" y="1098910"/>
            <a:ext cx="965200" cy="0"/>
          </a:xfrm>
          <a:prstGeom prst="line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557623" y="1510397"/>
            <a:ext cx="3537317" cy="104914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Create and maintain awareness of the launch of Hyundai’s new SUV offering to a relevant, in-market audience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CASE STUDY: HYUNDAI TUCSON </a:t>
            </a:r>
          </a:p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CONTENT AMPLIFICATION </a:t>
            </a:r>
            <a:endParaRPr lang="en-AU" sz="2400" dirty="0">
              <a:solidFill>
                <a:srgbClr val="007AC2"/>
              </a:solidFill>
              <a:latin typeface="Open Sans Condensed Bold"/>
              <a:ea typeface="Open Sans Semibold" panose="020B0706030804020204" pitchFamily="34" charset="0"/>
              <a:cs typeface="Open Sans Condensed Bold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39552" y="1052736"/>
            <a:ext cx="1198575" cy="45719"/>
          </a:xfrm>
          <a:prstGeom prst="rect">
            <a:avLst/>
          </a:prstGeom>
          <a:solidFill>
            <a:srgbClr val="007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44028" y="1476930"/>
            <a:ext cx="118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AU" sz="1600" b="1" dirty="0">
                <a:solidFill>
                  <a:schemeClr val="tx2"/>
                </a:solidFill>
                <a:cs typeface="Open Sans"/>
              </a:rPr>
              <a:t>Objective</a:t>
            </a: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67" y="1778793"/>
            <a:ext cx="713612" cy="713612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560604" y="2765553"/>
            <a:ext cx="3519396" cy="1485216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Distribute and amplify the </a:t>
            </a:r>
            <a:r>
              <a:rPr lang="en-AU" sz="1150" dirty="0" err="1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carsales</a:t>
            </a: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 Tucson review through Content Amplification both On and Off Network, through Social, and via the </a:t>
            </a:r>
            <a:r>
              <a:rPr lang="en-AU" sz="1150" dirty="0" err="1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carsales</a:t>
            </a: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 </a:t>
            </a:r>
            <a:r>
              <a:rPr lang="en-AU" sz="1150" dirty="0" err="1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eDM</a:t>
            </a:r>
            <a:endParaRPr lang="en-AU" sz="1150" dirty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4028" y="2734986"/>
            <a:ext cx="118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AU" sz="1600" b="1" dirty="0">
                <a:solidFill>
                  <a:schemeClr val="tx2"/>
                </a:solidFill>
                <a:cs typeface="Open Sans"/>
              </a:rPr>
              <a:t>Solution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59" y="3071369"/>
            <a:ext cx="685829" cy="68582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85" y="4287147"/>
            <a:ext cx="739377" cy="739377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344028" y="3933056"/>
            <a:ext cx="118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defTabSz="457200">
              <a:defRPr sz="1600" b="1">
                <a:solidFill>
                  <a:schemeClr val="tx2"/>
                </a:solidFill>
                <a:cs typeface="Open Sans"/>
              </a:defRPr>
            </a:lvl1pPr>
          </a:lstStyle>
          <a:p>
            <a:r>
              <a:rPr lang="en-AU" dirty="0"/>
              <a:t>Results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581699" y="3941704"/>
            <a:ext cx="3854397" cy="35696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15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349% increase in user visits </a:t>
            </a: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to the carsales Tucson review during the Content Amplification </a:t>
            </a:r>
            <a:r>
              <a:rPr lang="en-AU" sz="115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campaign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150" dirty="0" smtClean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277</a:t>
            </a:r>
            <a:r>
              <a:rPr lang="en-AU" sz="115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% increase in article views </a:t>
            </a: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during the Content Amplification campaign </a:t>
            </a:r>
            <a:endParaRPr lang="en-AU" sz="1150" dirty="0" smtClean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150" dirty="0" smtClean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2 minutes </a:t>
            </a: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average time spent engaging with the article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15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37% increase in View </a:t>
            </a:r>
            <a:r>
              <a:rPr lang="en-AU" sz="1150" dirty="0" smtClean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Share </a:t>
            </a: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during the campaign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150" dirty="0" smtClean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48</a:t>
            </a:r>
            <a:r>
              <a:rPr lang="en-AU" sz="115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% increase in Lead Share </a:t>
            </a:r>
            <a:r>
              <a:rPr lang="en-AU" sz="115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during the campaign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150" dirty="0" smtClean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The highest </a:t>
            </a:r>
            <a:r>
              <a:rPr lang="en-AU" sz="115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number of searches for Hyundai Tucson </a:t>
            </a:r>
            <a:r>
              <a:rPr lang="en-AU" sz="115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occurred during the Content Amplification campaign</a:t>
            </a:r>
          </a:p>
          <a:p>
            <a:pPr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defRPr/>
            </a:pPr>
            <a:endParaRPr lang="en-AU" sz="1150" dirty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</p:txBody>
      </p:sp>
      <p:graphicFrame>
        <p:nvGraphicFramePr>
          <p:cNvPr id="46" name="Chart 4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2761157"/>
              </p:ext>
            </p:extLst>
          </p:nvPr>
        </p:nvGraphicFramePr>
        <p:xfrm>
          <a:off x="5656813" y="3461023"/>
          <a:ext cx="2803713" cy="2516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7" name="Chart 4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9099580"/>
              </p:ext>
            </p:extLst>
          </p:nvPr>
        </p:nvGraphicFramePr>
        <p:xfrm>
          <a:off x="5601482" y="692696"/>
          <a:ext cx="3011040" cy="2704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233235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6">
      <a:dk1>
        <a:sysClr val="windowText" lastClr="000000"/>
      </a:dk1>
      <a:lt1>
        <a:sysClr val="window" lastClr="FFFFFF"/>
      </a:lt1>
      <a:dk2>
        <a:srgbClr val="007AC2"/>
      </a:dk2>
      <a:lt2>
        <a:srgbClr val="909093"/>
      </a:lt2>
      <a:accent1>
        <a:srgbClr val="64CBE8"/>
      </a:accent1>
      <a:accent2>
        <a:srgbClr val="00468B"/>
      </a:accent2>
      <a:accent3>
        <a:srgbClr val="D1D1CE"/>
      </a:accent3>
      <a:accent4>
        <a:srgbClr val="97D700"/>
      </a:accent4>
      <a:accent5>
        <a:srgbClr val="FEDB00"/>
      </a:accent5>
      <a:accent6>
        <a:srgbClr val="FF5000"/>
      </a:accent6>
      <a:hlink>
        <a:srgbClr val="0563C1"/>
      </a:hlink>
      <a:folHlink>
        <a:srgbClr val="954F72"/>
      </a:folHlink>
    </a:clrScheme>
    <a:fontScheme name="Custom 3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Grey light">
      <a:srgbClr val="E6E6E6"/>
    </a:custClr>
    <a:custClr name="Blue light">
      <a:srgbClr val="EBFAFC"/>
    </a:custClr>
  </a:custClrLst>
  <a:extLst>
    <a:ext uri="{05A4C25C-085E-4340-85A3-A5531E510DB2}">
      <thm15:themeFamily xmlns:thm15="http://schemas.microsoft.com/office/thememl/2012/main" xmlns="" name="Office Theme" id="{9AA41DEC-4CAE-4F84-AA5C-1F24FE9464D4}" vid="{B87D63E5-4099-4E45-8B97-E8FA0564B96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125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PowerPoint Presentation</vt:lpstr>
    </vt:vector>
  </TitlesOfParts>
  <Company>carsales.com Limited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Henny Darvall</dc:creator>
  <cp:lastModifiedBy>Henny Darvall</cp:lastModifiedBy>
  <cp:revision>10</cp:revision>
  <dcterms:created xsi:type="dcterms:W3CDTF">2016-08-24T23:10:45Z</dcterms:created>
  <dcterms:modified xsi:type="dcterms:W3CDTF">2016-11-25T05:56:39Z</dcterms:modified>
</cp:coreProperties>
</file>