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sldIdLst>
    <p:sldId id="260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4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827910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5" orient="horz" pos="2160" userDrawn="1">
          <p15:clr>
            <a:srgbClr val="FBAE40"/>
          </p15:clr>
        </p15:guide>
        <p15:guide id="6" pos="288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921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8983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9419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847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031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282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28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10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540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478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12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00ABAA12-83AD-4BA5-B1F6-E4D4528283D6}" type="datetimeFigureOut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25/11/2016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457200"/>
            <a:fld id="{22332F9D-D9DC-476A-87C7-8BAC33E06A04}" type="slidenum">
              <a:rPr lang="en-AU" smtClean="0">
                <a:solidFill>
                  <a:prstClr val="black">
                    <a:tint val="75000"/>
                  </a:prstClr>
                </a:solidFill>
              </a:rPr>
              <a:pPr defTabSz="457200"/>
              <a:t>‹#›</a:t>
            </a:fld>
            <a:endParaRPr lang="en-A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06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8" orient="horz" pos="2160" userDrawn="1">
          <p15:clr>
            <a:srgbClr val="F26B43"/>
          </p15:clr>
        </p15:guide>
        <p15:guide id="9" pos="2880" userDrawn="1">
          <p15:clr>
            <a:srgbClr val="F26B43"/>
          </p15:clr>
        </p15:guide>
        <p15:guide id="10" pos="363" userDrawn="1">
          <p15:clr>
            <a:srgbClr val="F26B43"/>
          </p15:clr>
        </p15:guide>
        <p15:guide id="11" pos="5397" userDrawn="1">
          <p15:clr>
            <a:srgbClr val="F26B43"/>
          </p15:clr>
        </p15:guide>
        <p15:guide id="12" orient="horz" pos="368" userDrawn="1">
          <p15:clr>
            <a:srgbClr val="F26B43"/>
          </p15:clr>
        </p15:guide>
        <p15:guide id="13" orient="horz" pos="3952" userDrawn="1">
          <p15:clr>
            <a:srgbClr val="F26B43"/>
          </p15:clr>
        </p15:guide>
        <p15:guide id="14" orient="horz" pos="8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gif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32040" y="0"/>
            <a:ext cx="4211960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Rectangle 4"/>
          <p:cNvSpPr/>
          <p:nvPr/>
        </p:nvSpPr>
        <p:spPr>
          <a:xfrm>
            <a:off x="5220072" y="836712"/>
            <a:ext cx="3466728" cy="56166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3" name="Straight Connector 2"/>
          <p:cNvCxnSpPr/>
          <p:nvPr/>
        </p:nvCxnSpPr>
        <p:spPr>
          <a:xfrm>
            <a:off x="4118479" y="1098910"/>
            <a:ext cx="965200" cy="0"/>
          </a:xfrm>
          <a:prstGeom prst="line">
            <a:avLst/>
          </a:prstGeom>
          <a:ln w="19050"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78152" y="6568554"/>
            <a:ext cx="548651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AU" sz="800" dirty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Source: carsales internal data, </a:t>
            </a:r>
            <a:r>
              <a:rPr lang="en-AU" sz="800" dirty="0" err="1" smtClean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webtrends</a:t>
            </a:r>
            <a:r>
              <a:rPr lang="en-AU" sz="800" dirty="0" smtClean="0">
                <a:solidFill>
                  <a:prstClr val="black">
                    <a:lumMod val="75000"/>
                    <a:lumOff val="25000"/>
                  </a:prstClr>
                </a:solidFill>
                <a:ea typeface="Open Sans" panose="020B0606030504020204" pitchFamily="34" charset="0"/>
                <a:cs typeface="Open Sans" panose="020B0606030504020204" pitchFamily="34" charset="0"/>
              </a:rPr>
              <a:t> 2015</a:t>
            </a:r>
            <a:endParaRPr lang="en-AU" sz="800" dirty="0">
              <a:solidFill>
                <a:prstClr val="black">
                  <a:lumMod val="75000"/>
                  <a:lumOff val="25000"/>
                </a:prstClr>
              </a:solidFill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57624" y="1510397"/>
            <a:ext cx="3493068" cy="1440485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/>
            </a:pPr>
            <a:r>
              <a:rPr lang="en-AU" altLang="en-US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To </a:t>
            </a:r>
            <a:r>
              <a:rPr lang="en-AU" altLang="en-US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increase consideration of the Honda Jazz amongst an in market audience. </a:t>
            </a:r>
            <a:endParaRPr lang="en-AU" altLang="en-US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28" name="Title 1"/>
          <p:cNvSpPr txBox="1">
            <a:spLocks/>
          </p:cNvSpPr>
          <p:nvPr/>
        </p:nvSpPr>
        <p:spPr>
          <a:xfrm>
            <a:off x="457200" y="274638"/>
            <a:ext cx="8229600" cy="77809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CASE STUDY: </a:t>
            </a:r>
          </a:p>
          <a:p>
            <a:pPr algn="l"/>
            <a:r>
              <a:rPr lang="en-AU" sz="2400" dirty="0" smtClean="0">
                <a:solidFill>
                  <a:srgbClr val="007AC2"/>
                </a:solidFill>
                <a:latin typeface="Open Sans Condensed Bold"/>
                <a:ea typeface="Open Sans Semibold" panose="020B0706030804020204" pitchFamily="34" charset="0"/>
                <a:cs typeface="Open Sans Condensed Bold"/>
              </a:rPr>
              <a:t>CAR OF THE WEEK - NATIVE</a:t>
            </a:r>
            <a:endParaRPr lang="en-AU" sz="2350" dirty="0">
              <a:solidFill>
                <a:srgbClr val="007AC2"/>
              </a:solidFill>
              <a:latin typeface="Open Sans Condensed Bold"/>
              <a:ea typeface="Open Sans Semibold" panose="020B0706030804020204" pitchFamily="34" charset="0"/>
              <a:cs typeface="Open Sans Condensed Bold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9552" y="1052736"/>
            <a:ext cx="1198575" cy="45719"/>
          </a:xfrm>
          <a:prstGeom prst="rect">
            <a:avLst/>
          </a:prstGeom>
          <a:solidFill>
            <a:srgbClr val="007AC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344028" y="1476930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Objective</a:t>
            </a:r>
          </a:p>
        </p:txBody>
      </p:sp>
      <p:pic>
        <p:nvPicPr>
          <p:cNvPr id="53" name="Picture 5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467" y="1778793"/>
            <a:ext cx="713612" cy="713612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585" y="4530877"/>
            <a:ext cx="739377" cy="739377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359" y="3071369"/>
            <a:ext cx="685829" cy="685829"/>
          </a:xfrm>
          <a:prstGeom prst="rect">
            <a:avLst/>
          </a:prstGeom>
        </p:spPr>
      </p:pic>
      <p:sp>
        <p:nvSpPr>
          <p:cNvPr id="37" name="Rectangle 36"/>
          <p:cNvSpPr/>
          <p:nvPr/>
        </p:nvSpPr>
        <p:spPr>
          <a:xfrm>
            <a:off x="1560604" y="2872839"/>
            <a:ext cx="3040475" cy="48415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6213" indent="-176213" defTabSz="457200">
              <a:spcBef>
                <a:spcPts val="300"/>
              </a:spcBef>
              <a:spcAft>
                <a:spcPts val="300"/>
              </a:spcAft>
              <a:buClr>
                <a:prstClr val="black">
                  <a:lumMod val="75000"/>
                  <a:lumOff val="25000"/>
                </a:prstClr>
              </a:buClr>
              <a:buFont typeface="Arial" panose="020B0604020202020204" pitchFamily="34" charset="0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Promote the Honda Jazz using Native Content –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through our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‘Car of the Week’ product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44028" y="27349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Solution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560605" y="4207353"/>
            <a:ext cx="3155412" cy="1485233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The Car of the Week promotion drove a big increase in consideration for the Honda Jazz, as well as across the Honda range.</a:t>
            </a:r>
          </a:p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AU" sz="1150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There was 163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% increase in views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 for Honda Jazz in the week that the campaign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ran.</a:t>
            </a: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  <a:p>
            <a:pPr marL="171450" indent="-171450" defTabSz="457200">
              <a:spcBef>
                <a:spcPts val="300"/>
              </a:spcBef>
              <a:spcAft>
                <a:spcPts val="300"/>
              </a:spcAft>
              <a:buFont typeface="Arial"/>
              <a:buChar char="•"/>
              <a:defRPr/>
            </a:pPr>
            <a:r>
              <a:rPr lang="en-AU" sz="1150" dirty="0" smtClean="0">
                <a:solidFill>
                  <a:srgbClr val="404040"/>
                </a:solidFill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The campaign had a halo effect across the brand, </a:t>
            </a:r>
            <a:r>
              <a:rPr lang="en-AU" sz="1150" b="1" dirty="0" smtClean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with a 57</a:t>
            </a:r>
            <a:r>
              <a:rPr lang="en-AU" sz="1150" b="1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% increase in views</a:t>
            </a:r>
            <a:r>
              <a:rPr lang="en-AU" sz="1150" dirty="0">
                <a:solidFill>
                  <a:srgbClr val="404040"/>
                </a:solidFill>
                <a:latin typeface="Open Sans Semibold"/>
                <a:ea typeface="MS PGothic" pitchFamily="34" charset="-128"/>
                <a:cs typeface="Open Sans Semibold"/>
              </a:rPr>
              <a:t>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for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Honda </a:t>
            </a:r>
            <a:r>
              <a:rPr lang="en-AU" sz="1150" dirty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models across the </a:t>
            </a:r>
            <a:r>
              <a:rPr lang="en-AU" sz="1150" dirty="0" smtClean="0">
                <a:solidFill>
                  <a:srgbClr val="404040"/>
                </a:solidFill>
                <a:latin typeface="Open Sans Light"/>
                <a:ea typeface="MS PGothic" pitchFamily="34" charset="-128"/>
                <a:cs typeface="Open Sans Light"/>
              </a:rPr>
              <a:t>site.</a:t>
            </a:r>
            <a:endParaRPr lang="en-AU" sz="1150" dirty="0">
              <a:solidFill>
                <a:srgbClr val="404040"/>
              </a:solidFill>
              <a:latin typeface="Open Sans Light"/>
              <a:ea typeface="MS PGothic" pitchFamily="34" charset="-128"/>
              <a:cs typeface="Open Sans Light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44028" y="4176786"/>
            <a:ext cx="11844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AU" sz="1600" b="1" dirty="0">
                <a:solidFill>
                  <a:schemeClr val="tx2"/>
                </a:solidFill>
                <a:cs typeface="Open Sans"/>
              </a:rPr>
              <a:t>Results</a:t>
            </a:r>
          </a:p>
        </p:txBody>
      </p:sp>
      <p:pic>
        <p:nvPicPr>
          <p:cNvPr id="41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170" y="980728"/>
            <a:ext cx="3195766" cy="24210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2" name="Group 41"/>
          <p:cNvGrpSpPr/>
          <p:nvPr/>
        </p:nvGrpSpPr>
        <p:grpSpPr>
          <a:xfrm>
            <a:off x="5363205" y="3681786"/>
            <a:ext cx="3137999" cy="2553322"/>
            <a:chOff x="1907704" y="1584216"/>
            <a:chExt cx="5414840" cy="3712313"/>
          </a:xfrm>
        </p:grpSpPr>
        <p:pic>
          <p:nvPicPr>
            <p:cNvPr id="43" name="Picture 4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07704" y="1584216"/>
              <a:ext cx="5414840" cy="37123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44" name="Rectangle 43"/>
            <p:cNvSpPr/>
            <p:nvPr/>
          </p:nvSpPr>
          <p:spPr>
            <a:xfrm>
              <a:off x="4707645" y="1811065"/>
              <a:ext cx="1952587" cy="3124428"/>
            </a:xfrm>
            <a:prstGeom prst="rect">
              <a:avLst/>
            </a:prstGeom>
            <a:solidFill>
              <a:srgbClr val="7030A0">
                <a:alpha val="24000"/>
              </a:srgbClr>
            </a:solidFill>
            <a:ln>
              <a:solidFill>
                <a:srgbClr val="7030A0">
                  <a:alpha val="14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/>
              <a:endParaRPr lang="en-AU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04920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6">
      <a:dk1>
        <a:sysClr val="windowText" lastClr="000000"/>
      </a:dk1>
      <a:lt1>
        <a:sysClr val="window" lastClr="FFFFFF"/>
      </a:lt1>
      <a:dk2>
        <a:srgbClr val="007AC2"/>
      </a:dk2>
      <a:lt2>
        <a:srgbClr val="909093"/>
      </a:lt2>
      <a:accent1>
        <a:srgbClr val="64CBE8"/>
      </a:accent1>
      <a:accent2>
        <a:srgbClr val="00468B"/>
      </a:accent2>
      <a:accent3>
        <a:srgbClr val="D1D1CE"/>
      </a:accent3>
      <a:accent4>
        <a:srgbClr val="97D700"/>
      </a:accent4>
      <a:accent5>
        <a:srgbClr val="FEDB00"/>
      </a:accent5>
      <a:accent6>
        <a:srgbClr val="FF5000"/>
      </a:accent6>
      <a:hlink>
        <a:srgbClr val="0563C1"/>
      </a:hlink>
      <a:folHlink>
        <a:srgbClr val="954F72"/>
      </a:folHlink>
    </a:clrScheme>
    <a:fontScheme name="Custom 3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Grey light">
      <a:srgbClr val="E6E6E6"/>
    </a:custClr>
    <a:custClr name="Blue light">
      <a:srgbClr val="EBFAFC"/>
    </a:custClr>
  </a:custClrLst>
  <a:extLst>
    <a:ext uri="{05A4C25C-085E-4340-85A3-A5531E510DB2}">
      <thm15:themeFamily xmlns:thm15="http://schemas.microsoft.com/office/thememl/2012/main" xmlns="" name="Office Theme" id="{9AA41DEC-4CAE-4F84-AA5C-1F24FE9464D4}" vid="{B87D63E5-4099-4E45-8B97-E8FA0564B96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117</Words>
  <Application>Microsoft Office PowerPoint</Application>
  <PresentationFormat>On-screen Show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carsales.com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Henny Darvall</dc:creator>
  <cp:lastModifiedBy>Henny Darvall</cp:lastModifiedBy>
  <cp:revision>9</cp:revision>
  <dcterms:created xsi:type="dcterms:W3CDTF">2016-08-24T23:10:45Z</dcterms:created>
  <dcterms:modified xsi:type="dcterms:W3CDTF">2016-11-25T05:55:45Z</dcterms:modified>
</cp:coreProperties>
</file>