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9"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4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ABAA12-83AD-4BA5-B1F6-E4D4528283D6}" type="datetimeFigureOut">
              <a:rPr lang="en-AU" smtClean="0">
                <a:solidFill>
                  <a:prstClr val="black">
                    <a:tint val="75000"/>
                  </a:prstClr>
                </a:solidFill>
              </a:rPr>
              <a:pPr/>
              <a:t>25/11/2016</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1372953510"/>
      </p:ext>
    </p:extLst>
  </p:cSld>
  <p:clrMapOvr>
    <a:masterClrMapping/>
  </p:clrMapOvr>
  <p:extLst mod="1">
    <p:ext uri="{DCECCB84-F9BA-43D5-87BE-67443E8EF086}">
      <p15:sldGuideLst xmlns="" xmlns:p15="http://schemas.microsoft.com/office/powerpoint/2012/main">
        <p15:guide id="5" orient="horz" pos="2160" userDrawn="1">
          <p15:clr>
            <a:srgbClr val="FBAE40"/>
          </p15:clr>
        </p15:guide>
        <p15:guide id="6"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ABAA12-83AD-4BA5-B1F6-E4D4528283D6}" type="datetimeFigureOut">
              <a:rPr lang="en-AU" smtClean="0">
                <a:solidFill>
                  <a:prstClr val="black">
                    <a:tint val="75000"/>
                  </a:prstClr>
                </a:solidFill>
              </a:rPr>
              <a:pPr/>
              <a:t>25/11/2016</a:t>
            </a:fld>
            <a:endParaRPr lang="en-AU">
              <a:solidFill>
                <a:prstClr val="black">
                  <a:tint val="75000"/>
                </a:prstClr>
              </a:solidFill>
            </a:endParaRPr>
          </a:p>
        </p:txBody>
      </p:sp>
      <p:sp>
        <p:nvSpPr>
          <p:cNvPr id="6" name="Footer Placeholder 5"/>
          <p:cNvSpPr>
            <a:spLocks noGrp="1"/>
          </p:cNvSpPr>
          <p:nvPr>
            <p:ph type="ftr" sz="quarter" idx="11"/>
          </p:nvPr>
        </p:nvSpPr>
        <p:spPr/>
        <p:txBody>
          <a:bodyPr/>
          <a:lstStyle/>
          <a:p>
            <a:endParaRPr lang="en-AU">
              <a:solidFill>
                <a:prstClr val="black">
                  <a:tint val="75000"/>
                </a:prstClr>
              </a:solidFill>
            </a:endParaRPr>
          </a:p>
        </p:txBody>
      </p:sp>
      <p:sp>
        <p:nvSpPr>
          <p:cNvPr id="7" name="Slide Number Placeholder 6"/>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3386221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ABAA12-83AD-4BA5-B1F6-E4D4528283D6}" type="datetimeFigureOut">
              <a:rPr lang="en-AU" smtClean="0">
                <a:solidFill>
                  <a:prstClr val="black">
                    <a:tint val="75000"/>
                  </a:prstClr>
                </a:solidFill>
              </a:rPr>
              <a:pPr/>
              <a:t>25/11/2016</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32276149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ABAA12-83AD-4BA5-B1F6-E4D4528283D6}" type="datetimeFigureOut">
              <a:rPr lang="en-AU" smtClean="0">
                <a:solidFill>
                  <a:prstClr val="black">
                    <a:tint val="75000"/>
                  </a:prstClr>
                </a:solidFill>
              </a:rPr>
              <a:pPr/>
              <a:t>25/11/2016</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3160828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0ABAA12-83AD-4BA5-B1F6-E4D4528283D6}" type="datetimeFigureOut">
              <a:rPr lang="en-AU" smtClean="0">
                <a:solidFill>
                  <a:prstClr val="black">
                    <a:tint val="75000"/>
                  </a:prstClr>
                </a:solidFill>
              </a:rPr>
              <a:pPr/>
              <a:t>25/11/2016</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2787263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0ABAA12-83AD-4BA5-B1F6-E4D4528283D6}" type="datetimeFigureOut">
              <a:rPr lang="en-AU" smtClean="0">
                <a:solidFill>
                  <a:prstClr val="black">
                    <a:tint val="75000"/>
                  </a:prstClr>
                </a:solidFill>
              </a:rPr>
              <a:pPr/>
              <a:t>25/11/2016</a:t>
            </a:fld>
            <a:endParaRPr lang="en-AU">
              <a:solidFill>
                <a:prstClr val="black">
                  <a:tint val="75000"/>
                </a:prstClr>
              </a:solidFill>
            </a:endParaRPr>
          </a:p>
        </p:txBody>
      </p:sp>
      <p:sp>
        <p:nvSpPr>
          <p:cNvPr id="5" name="Footer Placeholder 4"/>
          <p:cNvSpPr>
            <a:spLocks noGrp="1"/>
          </p:cNvSpPr>
          <p:nvPr>
            <p:ph type="ftr" sz="quarter" idx="11"/>
          </p:nvPr>
        </p:nvSpPr>
        <p:spPr/>
        <p:txBody>
          <a:bodyPr/>
          <a:lstStyle/>
          <a:p>
            <a:endParaRPr lang="en-AU">
              <a:solidFill>
                <a:prstClr val="black">
                  <a:tint val="75000"/>
                </a:prstClr>
              </a:solidFill>
            </a:endParaRPr>
          </a:p>
        </p:txBody>
      </p:sp>
      <p:sp>
        <p:nvSpPr>
          <p:cNvPr id="6" name="Slide Number Placeholder 5"/>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4290187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ABAA12-83AD-4BA5-B1F6-E4D4528283D6}" type="datetimeFigureOut">
              <a:rPr lang="en-AU" smtClean="0">
                <a:solidFill>
                  <a:prstClr val="black">
                    <a:tint val="75000"/>
                  </a:prstClr>
                </a:solidFill>
              </a:rPr>
              <a:pPr/>
              <a:t>25/11/2016</a:t>
            </a:fld>
            <a:endParaRPr lang="en-AU">
              <a:solidFill>
                <a:prstClr val="black">
                  <a:tint val="75000"/>
                </a:prstClr>
              </a:solidFill>
            </a:endParaRPr>
          </a:p>
        </p:txBody>
      </p:sp>
      <p:sp>
        <p:nvSpPr>
          <p:cNvPr id="6" name="Footer Placeholder 5"/>
          <p:cNvSpPr>
            <a:spLocks noGrp="1"/>
          </p:cNvSpPr>
          <p:nvPr>
            <p:ph type="ftr" sz="quarter" idx="11"/>
          </p:nvPr>
        </p:nvSpPr>
        <p:spPr/>
        <p:txBody>
          <a:bodyPr/>
          <a:lstStyle/>
          <a:p>
            <a:endParaRPr lang="en-AU">
              <a:solidFill>
                <a:prstClr val="black">
                  <a:tint val="75000"/>
                </a:prstClr>
              </a:solidFill>
            </a:endParaRPr>
          </a:p>
        </p:txBody>
      </p:sp>
      <p:sp>
        <p:nvSpPr>
          <p:cNvPr id="7" name="Slide Number Placeholder 6"/>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21295106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0ABAA12-83AD-4BA5-B1F6-E4D4528283D6}" type="datetimeFigureOut">
              <a:rPr lang="en-AU" smtClean="0">
                <a:solidFill>
                  <a:prstClr val="black">
                    <a:tint val="75000"/>
                  </a:prstClr>
                </a:solidFill>
              </a:rPr>
              <a:pPr/>
              <a:t>25/11/2016</a:t>
            </a:fld>
            <a:endParaRPr lang="en-AU">
              <a:solidFill>
                <a:prstClr val="black">
                  <a:tint val="75000"/>
                </a:prstClr>
              </a:solidFill>
            </a:endParaRPr>
          </a:p>
        </p:txBody>
      </p:sp>
      <p:sp>
        <p:nvSpPr>
          <p:cNvPr id="8" name="Footer Placeholder 7"/>
          <p:cNvSpPr>
            <a:spLocks noGrp="1"/>
          </p:cNvSpPr>
          <p:nvPr>
            <p:ph type="ftr" sz="quarter" idx="11"/>
          </p:nvPr>
        </p:nvSpPr>
        <p:spPr/>
        <p:txBody>
          <a:bodyPr/>
          <a:lstStyle/>
          <a:p>
            <a:endParaRPr lang="en-AU">
              <a:solidFill>
                <a:prstClr val="black">
                  <a:tint val="75000"/>
                </a:prstClr>
              </a:solidFill>
            </a:endParaRPr>
          </a:p>
        </p:txBody>
      </p:sp>
      <p:sp>
        <p:nvSpPr>
          <p:cNvPr id="9" name="Slide Number Placeholder 8"/>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3231391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0ABAA12-83AD-4BA5-B1F6-E4D4528283D6}" type="datetimeFigureOut">
              <a:rPr lang="en-AU" smtClean="0">
                <a:solidFill>
                  <a:prstClr val="black">
                    <a:tint val="75000"/>
                  </a:prstClr>
                </a:solidFill>
              </a:rPr>
              <a:pPr/>
              <a:t>25/11/2016</a:t>
            </a:fld>
            <a:endParaRPr lang="en-AU">
              <a:solidFill>
                <a:prstClr val="black">
                  <a:tint val="75000"/>
                </a:prstClr>
              </a:solidFill>
            </a:endParaRPr>
          </a:p>
        </p:txBody>
      </p:sp>
      <p:sp>
        <p:nvSpPr>
          <p:cNvPr id="4" name="Footer Placeholder 3"/>
          <p:cNvSpPr>
            <a:spLocks noGrp="1"/>
          </p:cNvSpPr>
          <p:nvPr>
            <p:ph type="ftr" sz="quarter" idx="11"/>
          </p:nvPr>
        </p:nvSpPr>
        <p:spPr/>
        <p:txBody>
          <a:bodyPr/>
          <a:lstStyle/>
          <a:p>
            <a:endParaRPr lang="en-AU">
              <a:solidFill>
                <a:prstClr val="black">
                  <a:tint val="75000"/>
                </a:prstClr>
              </a:solidFill>
            </a:endParaRPr>
          </a:p>
        </p:txBody>
      </p:sp>
      <p:sp>
        <p:nvSpPr>
          <p:cNvPr id="5" name="Slide Number Placeholder 4"/>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2048249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ABAA12-83AD-4BA5-B1F6-E4D4528283D6}" type="datetimeFigureOut">
              <a:rPr lang="en-AU" smtClean="0">
                <a:solidFill>
                  <a:prstClr val="black">
                    <a:tint val="75000"/>
                  </a:prstClr>
                </a:solidFill>
              </a:rPr>
              <a:pPr/>
              <a:t>25/11/2016</a:t>
            </a:fld>
            <a:endParaRPr lang="en-AU">
              <a:solidFill>
                <a:prstClr val="black">
                  <a:tint val="75000"/>
                </a:prstClr>
              </a:solidFill>
            </a:endParaRPr>
          </a:p>
        </p:txBody>
      </p:sp>
      <p:sp>
        <p:nvSpPr>
          <p:cNvPr id="3" name="Footer Placeholder 2"/>
          <p:cNvSpPr>
            <a:spLocks noGrp="1"/>
          </p:cNvSpPr>
          <p:nvPr>
            <p:ph type="ftr" sz="quarter" idx="11"/>
          </p:nvPr>
        </p:nvSpPr>
        <p:spPr/>
        <p:txBody>
          <a:bodyPr/>
          <a:lstStyle/>
          <a:p>
            <a:endParaRPr lang="en-AU">
              <a:solidFill>
                <a:prstClr val="black">
                  <a:tint val="75000"/>
                </a:prstClr>
              </a:solidFill>
            </a:endParaRPr>
          </a:p>
        </p:txBody>
      </p:sp>
      <p:sp>
        <p:nvSpPr>
          <p:cNvPr id="4" name="Slide Number Placeholder 3"/>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906726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bg>
      <p:bgPr>
        <a:solidFill>
          <a:schemeClr val="tx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273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ABAA12-83AD-4BA5-B1F6-E4D4528283D6}" type="datetimeFigureOut">
              <a:rPr lang="en-AU" smtClean="0">
                <a:solidFill>
                  <a:prstClr val="black">
                    <a:tint val="75000"/>
                  </a:prstClr>
                </a:solidFill>
              </a:rPr>
              <a:pPr/>
              <a:t>25/11/2016</a:t>
            </a:fld>
            <a:endParaRPr lang="en-AU">
              <a:solidFill>
                <a:prstClr val="black">
                  <a:tint val="75000"/>
                </a:prstClr>
              </a:solidFill>
            </a:endParaRPr>
          </a:p>
        </p:txBody>
      </p:sp>
      <p:sp>
        <p:nvSpPr>
          <p:cNvPr id="6" name="Footer Placeholder 5"/>
          <p:cNvSpPr>
            <a:spLocks noGrp="1"/>
          </p:cNvSpPr>
          <p:nvPr>
            <p:ph type="ftr" sz="quarter" idx="11"/>
          </p:nvPr>
        </p:nvSpPr>
        <p:spPr/>
        <p:txBody>
          <a:bodyPr/>
          <a:lstStyle/>
          <a:p>
            <a:endParaRPr lang="en-AU">
              <a:solidFill>
                <a:prstClr val="black">
                  <a:tint val="75000"/>
                </a:prstClr>
              </a:solidFill>
            </a:endParaRPr>
          </a:p>
        </p:txBody>
      </p:sp>
      <p:sp>
        <p:nvSpPr>
          <p:cNvPr id="7" name="Slide Number Placeholder 6"/>
          <p:cNvSpPr>
            <a:spLocks noGrp="1"/>
          </p:cNvSpPr>
          <p:nvPr>
            <p:ph type="sldNum" sz="quarter" idx="12"/>
          </p:nvPr>
        </p:nvSpPr>
        <p:spPr/>
        <p:txBody>
          <a:bodyPr/>
          <a:lstStyle/>
          <a:p>
            <a:fld id="{22332F9D-D9DC-476A-87C7-8BAC33E06A04}" type="slidenum">
              <a:rPr lang="en-AU" smtClean="0">
                <a:solidFill>
                  <a:prstClr val="black">
                    <a:tint val="75000"/>
                  </a:prstClr>
                </a:solidFill>
              </a:rPr>
              <a:pPr/>
              <a:t>‹#›</a:t>
            </a:fld>
            <a:endParaRPr lang="en-AU">
              <a:solidFill>
                <a:prstClr val="black">
                  <a:tint val="75000"/>
                </a:prstClr>
              </a:solidFill>
            </a:endParaRPr>
          </a:p>
        </p:txBody>
      </p:sp>
    </p:spTree>
    <p:extLst>
      <p:ext uri="{BB962C8B-B14F-4D97-AF65-F5344CB8AC3E}">
        <p14:creationId xmlns:p14="http://schemas.microsoft.com/office/powerpoint/2010/main" val="2849664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00ABAA12-83AD-4BA5-B1F6-E4D4528283D6}" type="datetimeFigureOut">
              <a:rPr lang="en-AU" smtClean="0">
                <a:solidFill>
                  <a:prstClr val="black">
                    <a:tint val="75000"/>
                  </a:prstClr>
                </a:solidFill>
              </a:rPr>
              <a:pPr defTabSz="457200"/>
              <a:t>25/11/2016</a:t>
            </a:fld>
            <a:endParaRPr lang="en-AU">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n-AU">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22332F9D-D9DC-476A-87C7-8BAC33E06A04}" type="slidenum">
              <a:rPr lang="en-AU" smtClean="0">
                <a:solidFill>
                  <a:prstClr val="black">
                    <a:tint val="75000"/>
                  </a:prstClr>
                </a:solidFill>
              </a:rPr>
              <a:pPr defTabSz="457200"/>
              <a:t>‹#›</a:t>
            </a:fld>
            <a:endParaRPr lang="en-AU">
              <a:solidFill>
                <a:prstClr val="black">
                  <a:tint val="75000"/>
                </a:prstClr>
              </a:solidFill>
            </a:endParaRPr>
          </a:p>
        </p:txBody>
      </p:sp>
    </p:spTree>
    <p:extLst>
      <p:ext uri="{BB962C8B-B14F-4D97-AF65-F5344CB8AC3E}">
        <p14:creationId xmlns:p14="http://schemas.microsoft.com/office/powerpoint/2010/main" val="1951998283"/>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8" orient="horz" pos="2160" userDrawn="1">
          <p15:clr>
            <a:srgbClr val="F26B43"/>
          </p15:clr>
        </p15:guide>
        <p15:guide id="9" pos="2880" userDrawn="1">
          <p15:clr>
            <a:srgbClr val="F26B43"/>
          </p15:clr>
        </p15:guide>
        <p15:guide id="10" pos="363" userDrawn="1">
          <p15:clr>
            <a:srgbClr val="F26B43"/>
          </p15:clr>
        </p15:guide>
        <p15:guide id="11" pos="5397" userDrawn="1">
          <p15:clr>
            <a:srgbClr val="F26B43"/>
          </p15:clr>
        </p15:guide>
        <p15:guide id="12" orient="horz" pos="368" userDrawn="1">
          <p15:clr>
            <a:srgbClr val="F26B43"/>
          </p15:clr>
        </p15:guide>
        <p15:guide id="13" orient="horz" pos="3952" userDrawn="1">
          <p15:clr>
            <a:srgbClr val="F26B43"/>
          </p15:clr>
        </p15:guide>
        <p15:guide id="14" orient="horz" pos="867"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83679" y="0"/>
            <a:ext cx="406032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3" name="Straight Connector 2"/>
          <p:cNvCxnSpPr/>
          <p:nvPr/>
        </p:nvCxnSpPr>
        <p:spPr>
          <a:xfrm>
            <a:off x="4118479" y="1098910"/>
            <a:ext cx="965200" cy="0"/>
          </a:xfrm>
          <a:prstGeom prst="line">
            <a:avLst/>
          </a:prstGeom>
          <a:ln w="19050">
            <a:noFill/>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78152" y="6568554"/>
            <a:ext cx="5486510" cy="215444"/>
          </a:xfrm>
          <a:prstGeom prst="rect">
            <a:avLst/>
          </a:prstGeom>
          <a:noFill/>
        </p:spPr>
        <p:txBody>
          <a:bodyPr wrap="square" rtlCol="0">
            <a:spAutoFit/>
          </a:bodyPr>
          <a:lstStyle/>
          <a:p>
            <a:pPr defTabSz="457200"/>
            <a:r>
              <a:rPr lang="en-AU" sz="800" dirty="0">
                <a:solidFill>
                  <a:prstClr val="black">
                    <a:lumMod val="75000"/>
                    <a:lumOff val="25000"/>
                  </a:prstClr>
                </a:solidFill>
                <a:ea typeface="Open Sans" panose="020B0606030504020204" pitchFamily="34" charset="0"/>
                <a:cs typeface="Open Sans" panose="020B0606030504020204" pitchFamily="34" charset="0"/>
              </a:rPr>
              <a:t>Source: </a:t>
            </a:r>
            <a:r>
              <a:rPr lang="en-AU" sz="800" dirty="0" err="1">
                <a:solidFill>
                  <a:prstClr val="black">
                    <a:lumMod val="75000"/>
                    <a:lumOff val="25000"/>
                  </a:prstClr>
                </a:solidFill>
                <a:ea typeface="Open Sans" panose="020B0606030504020204" pitchFamily="34" charset="0"/>
                <a:cs typeface="Open Sans" panose="020B0606030504020204" pitchFamily="34" charset="0"/>
              </a:rPr>
              <a:t>webtrends</a:t>
            </a:r>
            <a:r>
              <a:rPr lang="en-AU" sz="800" dirty="0">
                <a:solidFill>
                  <a:prstClr val="black">
                    <a:lumMod val="75000"/>
                    <a:lumOff val="25000"/>
                  </a:prstClr>
                </a:solidFill>
                <a:ea typeface="Open Sans" panose="020B0606030504020204" pitchFamily="34" charset="0"/>
                <a:cs typeface="Open Sans" panose="020B0606030504020204" pitchFamily="34" charset="0"/>
              </a:rPr>
              <a:t> </a:t>
            </a:r>
            <a:r>
              <a:rPr lang="en-AU" sz="800" dirty="0" smtClean="0">
                <a:solidFill>
                  <a:prstClr val="black">
                    <a:lumMod val="75000"/>
                    <a:lumOff val="25000"/>
                  </a:prstClr>
                </a:solidFill>
                <a:ea typeface="Open Sans" panose="020B0606030504020204" pitchFamily="34" charset="0"/>
                <a:cs typeface="Open Sans" panose="020B0606030504020204" pitchFamily="34" charset="0"/>
              </a:rPr>
              <a:t>April/May</a:t>
            </a:r>
            <a:r>
              <a:rPr lang="en-AU" sz="800" dirty="0">
                <a:solidFill>
                  <a:prstClr val="black">
                    <a:lumMod val="75000"/>
                    <a:lumOff val="25000"/>
                  </a:prstClr>
                </a:solidFill>
                <a:ea typeface="Open Sans" panose="020B0606030504020204" pitchFamily="34" charset="0"/>
                <a:cs typeface="Open Sans" panose="020B0606030504020204" pitchFamily="34" charset="0"/>
              </a:rPr>
              <a:t>, </a:t>
            </a:r>
            <a:r>
              <a:rPr lang="en-AU" sz="800" dirty="0" smtClean="0">
                <a:solidFill>
                  <a:prstClr val="black">
                    <a:lumMod val="75000"/>
                    <a:lumOff val="25000"/>
                  </a:prstClr>
                </a:solidFill>
                <a:ea typeface="Open Sans" panose="020B0606030504020204" pitchFamily="34" charset="0"/>
                <a:cs typeface="Open Sans" panose="020B0606030504020204" pitchFamily="34" charset="0"/>
              </a:rPr>
              <a:t>2016</a:t>
            </a:r>
            <a:endParaRPr lang="en-AU" sz="800" dirty="0">
              <a:solidFill>
                <a:prstClr val="black">
                  <a:lumMod val="75000"/>
                  <a:lumOff val="25000"/>
                </a:prstClr>
              </a:solidFill>
              <a:ea typeface="Open Sans" panose="020B0606030504020204" pitchFamily="34" charset="0"/>
              <a:cs typeface="Open Sans" panose="020B0606030504020204" pitchFamily="34" charset="0"/>
            </a:endParaRPr>
          </a:p>
        </p:txBody>
      </p:sp>
      <p:sp>
        <p:nvSpPr>
          <p:cNvPr id="10" name="Rectangle 9"/>
          <p:cNvSpPr/>
          <p:nvPr/>
        </p:nvSpPr>
        <p:spPr>
          <a:xfrm>
            <a:off x="1557625" y="1507496"/>
            <a:ext cx="3446424" cy="1383621"/>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6213" indent="-176213" defTabSz="457200">
              <a:spcBef>
                <a:spcPts val="300"/>
              </a:spcBef>
              <a:spcAft>
                <a:spcPts val="300"/>
              </a:spcAft>
              <a:buFont typeface="Arial" panose="020B0604020202020204" pitchFamily="34" charset="0"/>
              <a:buChar char="•"/>
              <a:defRPr/>
            </a:pPr>
            <a:r>
              <a:rPr lang="en-AU" altLang="en-US" sz="1150" dirty="0">
                <a:solidFill>
                  <a:srgbClr val="404040"/>
                </a:solidFill>
                <a:latin typeface="Open Sans Light"/>
                <a:ea typeface="MS PGothic" pitchFamily="34" charset="-128"/>
                <a:cs typeface="Open Sans Light"/>
              </a:rPr>
              <a:t>To communicate the launch of the new Holden Spark to relevant Influencer and Intender audience segments</a:t>
            </a:r>
          </a:p>
          <a:p>
            <a:pPr marL="176213" indent="-176213" defTabSz="457200">
              <a:spcBef>
                <a:spcPts val="300"/>
              </a:spcBef>
              <a:spcAft>
                <a:spcPts val="300"/>
              </a:spcAft>
              <a:buFont typeface="Arial" panose="020B0604020202020204" pitchFamily="34" charset="0"/>
              <a:buChar char="•"/>
              <a:defRPr/>
            </a:pPr>
            <a:r>
              <a:rPr lang="en-AU" altLang="en-US" sz="1150" dirty="0">
                <a:solidFill>
                  <a:srgbClr val="404040"/>
                </a:solidFill>
                <a:latin typeface="Open Sans Light"/>
                <a:ea typeface="MS PGothic" pitchFamily="34" charset="-128"/>
                <a:cs typeface="Open Sans Light"/>
              </a:rPr>
              <a:t>Drive rapid awareness of the new Holden Spark, as well as to effectively position the Spark as the vehicle of choice for both First Car buyers as well as their parents</a:t>
            </a:r>
          </a:p>
        </p:txBody>
      </p:sp>
      <p:sp>
        <p:nvSpPr>
          <p:cNvPr id="46" name="Title 1"/>
          <p:cNvSpPr txBox="1">
            <a:spLocks/>
          </p:cNvSpPr>
          <p:nvPr/>
        </p:nvSpPr>
        <p:spPr>
          <a:xfrm>
            <a:off x="457200" y="274638"/>
            <a:ext cx="8229600" cy="778098"/>
          </a:xfrm>
          <a:prstGeom prst="rect">
            <a:avLst/>
          </a:prstGeom>
          <a:effectLst/>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AU" sz="2400" dirty="0" smtClean="0">
                <a:solidFill>
                  <a:srgbClr val="007AC2"/>
                </a:solidFill>
                <a:latin typeface="Open Sans Condensed Bold"/>
                <a:ea typeface="Open Sans Semibold" panose="020B0706030804020204" pitchFamily="34" charset="0"/>
                <a:cs typeface="Open Sans Condensed Bold"/>
              </a:rPr>
              <a:t>CASE STUDY: </a:t>
            </a:r>
          </a:p>
          <a:p>
            <a:pPr algn="l"/>
            <a:r>
              <a:rPr lang="en-AU" sz="2350" dirty="0" smtClean="0">
                <a:solidFill>
                  <a:srgbClr val="007AC2"/>
                </a:solidFill>
                <a:latin typeface="Open Sans Condensed Bold"/>
                <a:ea typeface="Open Sans Semibold" panose="020B0706030804020204" pitchFamily="34" charset="0"/>
                <a:cs typeface="Open Sans Condensed Bold"/>
              </a:rPr>
              <a:t>HOLDEN SPARK CONTENT AMP </a:t>
            </a:r>
            <a:endParaRPr lang="en-AU" sz="2350" dirty="0">
              <a:solidFill>
                <a:srgbClr val="007AC2"/>
              </a:solidFill>
              <a:latin typeface="Open Sans Condensed Bold"/>
              <a:ea typeface="Open Sans Semibold" panose="020B0706030804020204" pitchFamily="34" charset="0"/>
              <a:cs typeface="Open Sans Condensed Bold"/>
            </a:endParaRPr>
          </a:p>
        </p:txBody>
      </p:sp>
      <p:sp>
        <p:nvSpPr>
          <p:cNvPr id="47" name="Rectangle 46"/>
          <p:cNvSpPr/>
          <p:nvPr/>
        </p:nvSpPr>
        <p:spPr>
          <a:xfrm>
            <a:off x="539552" y="1052736"/>
            <a:ext cx="1198575" cy="45719"/>
          </a:xfrm>
          <a:prstGeom prst="rect">
            <a:avLst/>
          </a:prstGeom>
          <a:solidFill>
            <a:srgbClr val="007A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a:solidFill>
                <a:prstClr val="white"/>
              </a:solidFill>
            </a:endParaRPr>
          </a:p>
        </p:txBody>
      </p:sp>
      <p:pic>
        <p:nvPicPr>
          <p:cNvPr id="59" name="Picture 5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66585" y="4633839"/>
            <a:ext cx="739377" cy="739377"/>
          </a:xfrm>
          <a:prstGeom prst="rect">
            <a:avLst/>
          </a:prstGeom>
        </p:spPr>
      </p:pic>
      <p:sp>
        <p:nvSpPr>
          <p:cNvPr id="60" name="TextBox 59"/>
          <p:cNvSpPr txBox="1"/>
          <p:nvPr/>
        </p:nvSpPr>
        <p:spPr>
          <a:xfrm>
            <a:off x="344028" y="1476930"/>
            <a:ext cx="1184491" cy="338554"/>
          </a:xfrm>
          <a:prstGeom prst="rect">
            <a:avLst/>
          </a:prstGeom>
          <a:noFill/>
        </p:spPr>
        <p:txBody>
          <a:bodyPr wrap="square" rtlCol="0">
            <a:spAutoFit/>
          </a:bodyPr>
          <a:lstStyle/>
          <a:p>
            <a:pPr algn="ctr" defTabSz="457200"/>
            <a:r>
              <a:rPr lang="en-AU" sz="1600" b="1" dirty="0">
                <a:solidFill>
                  <a:schemeClr val="tx2"/>
                </a:solidFill>
                <a:cs typeface="Open Sans"/>
              </a:rPr>
              <a:t>Objective</a:t>
            </a:r>
          </a:p>
        </p:txBody>
      </p:sp>
      <p:pic>
        <p:nvPicPr>
          <p:cNvPr id="61" name="Picture 6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9467" y="1778793"/>
            <a:ext cx="713612" cy="713612"/>
          </a:xfrm>
          <a:prstGeom prst="rect">
            <a:avLst/>
          </a:prstGeom>
        </p:spPr>
      </p:pic>
      <p:pic>
        <p:nvPicPr>
          <p:cNvPr id="62" name="Picture 6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3359" y="3333335"/>
            <a:ext cx="685829" cy="685829"/>
          </a:xfrm>
          <a:prstGeom prst="rect">
            <a:avLst/>
          </a:prstGeom>
        </p:spPr>
      </p:pic>
      <p:sp>
        <p:nvSpPr>
          <p:cNvPr id="20" name="Rectangle 19"/>
          <p:cNvSpPr/>
          <p:nvPr/>
        </p:nvSpPr>
        <p:spPr>
          <a:xfrm>
            <a:off x="1560604" y="3154045"/>
            <a:ext cx="3512607" cy="78298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6213" indent="-176213" defTabSz="457200">
              <a:spcBef>
                <a:spcPts val="300"/>
              </a:spcBef>
              <a:spcAft>
                <a:spcPts val="300"/>
              </a:spcAft>
              <a:buClr>
                <a:prstClr val="black">
                  <a:lumMod val="75000"/>
                  <a:lumOff val="25000"/>
                </a:prstClr>
              </a:buClr>
              <a:buFont typeface="Arial" panose="020B0604020202020204" pitchFamily="34" charset="0"/>
              <a:buChar char="•"/>
              <a:defRPr/>
            </a:pPr>
            <a:r>
              <a:rPr lang="en-AU" altLang="en-US" sz="1150" dirty="0">
                <a:solidFill>
                  <a:srgbClr val="404040"/>
                </a:solidFill>
                <a:latin typeface="Open Sans Light"/>
                <a:ea typeface="MS PGothic" pitchFamily="34" charset="-128"/>
                <a:cs typeface="Open Sans Light"/>
              </a:rPr>
              <a:t>To </a:t>
            </a:r>
            <a:r>
              <a:rPr lang="en-AU" altLang="en-US" sz="1150" dirty="0" smtClean="0">
                <a:solidFill>
                  <a:srgbClr val="404040"/>
                </a:solidFill>
                <a:latin typeface="Open Sans Light"/>
                <a:ea typeface="MS PGothic" pitchFamily="34" charset="-128"/>
                <a:cs typeface="Open Sans Light"/>
              </a:rPr>
              <a:t>engage First </a:t>
            </a:r>
            <a:r>
              <a:rPr lang="en-AU" altLang="en-US" sz="1150" dirty="0">
                <a:solidFill>
                  <a:srgbClr val="404040"/>
                </a:solidFill>
                <a:latin typeface="Open Sans Light"/>
                <a:ea typeface="MS PGothic" pitchFamily="34" charset="-128"/>
                <a:cs typeface="Open Sans Light"/>
              </a:rPr>
              <a:t>Car buyers (Intenders</a:t>
            </a:r>
            <a:r>
              <a:rPr lang="en-AU" altLang="en-US" sz="1150" dirty="0" smtClean="0">
                <a:solidFill>
                  <a:srgbClr val="404040"/>
                </a:solidFill>
                <a:latin typeface="Open Sans Light"/>
                <a:ea typeface="MS PGothic" pitchFamily="34" charset="-128"/>
                <a:cs typeface="Open Sans Light"/>
              </a:rPr>
              <a:t>) and their </a:t>
            </a:r>
            <a:r>
              <a:rPr lang="en-AU" altLang="en-US" sz="1150" dirty="0">
                <a:solidFill>
                  <a:srgbClr val="404040"/>
                </a:solidFill>
                <a:latin typeface="Open Sans Light"/>
                <a:ea typeface="MS PGothic" pitchFamily="34" charset="-128"/>
                <a:cs typeface="Open Sans Light"/>
              </a:rPr>
              <a:t>parents (Influencers) </a:t>
            </a:r>
            <a:r>
              <a:rPr lang="en-AU" altLang="en-US" sz="1150" dirty="0" smtClean="0">
                <a:solidFill>
                  <a:srgbClr val="404040"/>
                </a:solidFill>
                <a:latin typeface="Open Sans Light"/>
                <a:ea typeface="MS PGothic" pitchFamily="34" charset="-128"/>
                <a:cs typeface="Open Sans Light"/>
              </a:rPr>
              <a:t>by </a:t>
            </a:r>
            <a:r>
              <a:rPr lang="en-AU" altLang="en-US" sz="1150" dirty="0">
                <a:solidFill>
                  <a:srgbClr val="404040"/>
                </a:solidFill>
                <a:latin typeface="Open Sans Light"/>
                <a:ea typeface="MS PGothic" pitchFamily="34" charset="-128"/>
                <a:cs typeface="Open Sans Light"/>
              </a:rPr>
              <a:t>amplifying lifestyle based content On Network, Off Network, across Social and through </a:t>
            </a:r>
            <a:r>
              <a:rPr lang="en-AU" altLang="en-US" sz="1150" dirty="0" err="1">
                <a:solidFill>
                  <a:srgbClr val="404040"/>
                </a:solidFill>
                <a:latin typeface="Open Sans Light"/>
                <a:ea typeface="MS PGothic" pitchFamily="34" charset="-128"/>
                <a:cs typeface="Open Sans Light"/>
              </a:rPr>
              <a:t>eDMs</a:t>
            </a:r>
            <a:endParaRPr lang="en-AU" altLang="en-US" sz="1150" dirty="0">
              <a:solidFill>
                <a:srgbClr val="404040"/>
              </a:solidFill>
              <a:latin typeface="Open Sans Light"/>
              <a:ea typeface="MS PGothic" pitchFamily="34" charset="-128"/>
              <a:cs typeface="Open Sans Light"/>
            </a:endParaRPr>
          </a:p>
        </p:txBody>
      </p:sp>
      <p:sp>
        <p:nvSpPr>
          <p:cNvPr id="22" name="TextBox 21"/>
          <p:cNvSpPr txBox="1"/>
          <p:nvPr/>
        </p:nvSpPr>
        <p:spPr>
          <a:xfrm>
            <a:off x="344028" y="2996952"/>
            <a:ext cx="1184491" cy="338554"/>
          </a:xfrm>
          <a:prstGeom prst="rect">
            <a:avLst/>
          </a:prstGeom>
          <a:noFill/>
        </p:spPr>
        <p:txBody>
          <a:bodyPr wrap="square" rtlCol="0">
            <a:spAutoFit/>
          </a:bodyPr>
          <a:lstStyle/>
          <a:p>
            <a:pPr algn="ctr" defTabSz="457200"/>
            <a:r>
              <a:rPr lang="en-AU" sz="1600" b="1" dirty="0">
                <a:solidFill>
                  <a:schemeClr val="tx2"/>
                </a:solidFill>
                <a:cs typeface="Open Sans"/>
              </a:rPr>
              <a:t>Solution</a:t>
            </a:r>
          </a:p>
        </p:txBody>
      </p:sp>
      <p:sp>
        <p:nvSpPr>
          <p:cNvPr id="24" name="Rectangle 23"/>
          <p:cNvSpPr/>
          <p:nvPr/>
        </p:nvSpPr>
        <p:spPr>
          <a:xfrm>
            <a:off x="1560604" y="4237236"/>
            <a:ext cx="3509627" cy="2202399"/>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6213" indent="-176213" defTabSz="457200">
              <a:spcBef>
                <a:spcPts val="300"/>
              </a:spcBef>
              <a:spcAft>
                <a:spcPts val="300"/>
              </a:spcAft>
              <a:buClr>
                <a:prstClr val="black">
                  <a:lumMod val="75000"/>
                  <a:lumOff val="25000"/>
                </a:prstClr>
              </a:buClr>
              <a:buFont typeface="Arial" panose="020B0604020202020204" pitchFamily="34" charset="0"/>
              <a:buChar char="•"/>
              <a:defRPr/>
            </a:pPr>
            <a:r>
              <a:rPr lang="en-AU" sz="1150" dirty="0">
                <a:solidFill>
                  <a:srgbClr val="404040"/>
                </a:solidFill>
                <a:latin typeface="Open Sans Semibold"/>
                <a:ea typeface="MS PGothic" pitchFamily="34" charset="-128"/>
                <a:cs typeface="Open Sans Semibold"/>
              </a:rPr>
              <a:t>15,897 content views</a:t>
            </a:r>
            <a:r>
              <a:rPr lang="en-AU" sz="1150" dirty="0">
                <a:solidFill>
                  <a:srgbClr val="404040"/>
                </a:solidFill>
                <a:latin typeface="Open Sans Light"/>
                <a:ea typeface="MS PGothic" pitchFamily="34" charset="-128"/>
                <a:cs typeface="Open Sans Light"/>
              </a:rPr>
              <a:t>, driven by Native Ads within both premium editorial and classified environments</a:t>
            </a:r>
          </a:p>
          <a:p>
            <a:pPr marL="176213" indent="-176213" defTabSz="457200">
              <a:spcBef>
                <a:spcPts val="300"/>
              </a:spcBef>
              <a:spcAft>
                <a:spcPts val="300"/>
              </a:spcAft>
              <a:buClr>
                <a:prstClr val="black">
                  <a:lumMod val="75000"/>
                  <a:lumOff val="25000"/>
                </a:prstClr>
              </a:buClr>
              <a:buFont typeface="Arial" panose="020B0604020202020204" pitchFamily="34" charset="0"/>
              <a:buChar char="•"/>
              <a:defRPr/>
            </a:pPr>
            <a:r>
              <a:rPr lang="en-AU" sz="1150" dirty="0">
                <a:solidFill>
                  <a:srgbClr val="404040"/>
                </a:solidFill>
                <a:latin typeface="Open Sans Semibold"/>
                <a:ea typeface="MS PGothic" pitchFamily="34" charset="-128"/>
                <a:cs typeface="Open Sans Semibold"/>
              </a:rPr>
              <a:t>1 minute, 24 seconds </a:t>
            </a:r>
            <a:r>
              <a:rPr lang="en-AU" sz="1150" dirty="0">
                <a:solidFill>
                  <a:srgbClr val="404040"/>
                </a:solidFill>
                <a:latin typeface="Open Sans Light"/>
                <a:ea typeface="MS PGothic" pitchFamily="34" charset="-128"/>
                <a:cs typeface="Open Sans Light"/>
              </a:rPr>
              <a:t>average time spent engaging with the Holden Spark branded content piece</a:t>
            </a:r>
          </a:p>
          <a:p>
            <a:pPr marL="176213" indent="-176213" defTabSz="457200">
              <a:spcBef>
                <a:spcPts val="300"/>
              </a:spcBef>
              <a:spcAft>
                <a:spcPts val="300"/>
              </a:spcAft>
              <a:buClr>
                <a:prstClr val="black">
                  <a:lumMod val="75000"/>
                  <a:lumOff val="25000"/>
                </a:prstClr>
              </a:buClr>
              <a:buFont typeface="Arial" panose="020B0604020202020204" pitchFamily="34" charset="0"/>
              <a:buChar char="•"/>
              <a:defRPr/>
            </a:pPr>
            <a:r>
              <a:rPr lang="en-AU" sz="1150" dirty="0">
                <a:solidFill>
                  <a:srgbClr val="404040"/>
                </a:solidFill>
                <a:latin typeface="Open Sans Semibold"/>
                <a:ea typeface="MS PGothic" pitchFamily="34" charset="-128"/>
                <a:cs typeface="Open Sans Semibold"/>
              </a:rPr>
              <a:t>40% increase in views of video </a:t>
            </a:r>
            <a:r>
              <a:rPr lang="en-AU" sz="1150" dirty="0">
                <a:solidFill>
                  <a:srgbClr val="404040"/>
                </a:solidFill>
                <a:latin typeface="Open Sans Light"/>
                <a:ea typeface="MS PGothic" pitchFamily="34" charset="-128"/>
                <a:cs typeface="Open Sans Light"/>
              </a:rPr>
              <a:t>content during the campaign period compared to </a:t>
            </a:r>
            <a:r>
              <a:rPr lang="en-AU" sz="1150" dirty="0" smtClean="0">
                <a:solidFill>
                  <a:srgbClr val="404040"/>
                </a:solidFill>
                <a:latin typeface="Open Sans Light"/>
                <a:ea typeface="MS PGothic" pitchFamily="34" charset="-128"/>
                <a:cs typeface="Open Sans Light"/>
              </a:rPr>
              <a:t>pre-campaign</a:t>
            </a:r>
            <a:r>
              <a:rPr lang="en-AU" sz="1150" dirty="0" smtClean="0">
                <a:solidFill>
                  <a:srgbClr val="404040"/>
                </a:solidFill>
                <a:latin typeface="Open Sans Semibold"/>
                <a:ea typeface="MS PGothic" pitchFamily="34" charset="-128"/>
                <a:cs typeface="Open Sans Semibold"/>
              </a:rPr>
              <a:t>  </a:t>
            </a:r>
            <a:endParaRPr lang="en-AU" sz="1150" dirty="0">
              <a:solidFill>
                <a:srgbClr val="404040"/>
              </a:solidFill>
              <a:latin typeface="Open Sans Semibold"/>
              <a:ea typeface="MS PGothic" pitchFamily="34" charset="-128"/>
              <a:cs typeface="Open Sans Semibold"/>
            </a:endParaRPr>
          </a:p>
          <a:p>
            <a:pPr marL="176213" indent="-176213" defTabSz="457200">
              <a:spcBef>
                <a:spcPts val="300"/>
              </a:spcBef>
              <a:spcAft>
                <a:spcPts val="300"/>
              </a:spcAft>
              <a:buClr>
                <a:prstClr val="black">
                  <a:lumMod val="75000"/>
                  <a:lumOff val="25000"/>
                </a:prstClr>
              </a:buClr>
              <a:buFont typeface="Arial" panose="020B0604020202020204" pitchFamily="34" charset="0"/>
              <a:buChar char="•"/>
              <a:defRPr/>
            </a:pPr>
            <a:r>
              <a:rPr lang="en-AU" sz="1150" dirty="0">
                <a:solidFill>
                  <a:srgbClr val="404040"/>
                </a:solidFill>
                <a:latin typeface="Open Sans Semibold"/>
                <a:ea typeface="MS PGothic" pitchFamily="34" charset="-128"/>
                <a:cs typeface="Open Sans Semibold"/>
              </a:rPr>
              <a:t>3.3x higher </a:t>
            </a:r>
            <a:r>
              <a:rPr lang="en-AU" sz="1150" dirty="0" smtClean="0">
                <a:solidFill>
                  <a:srgbClr val="404040"/>
                </a:solidFill>
                <a:latin typeface="Open Sans Semibold"/>
                <a:ea typeface="MS PGothic" pitchFamily="34" charset="-128"/>
                <a:cs typeface="Open Sans Semibold"/>
              </a:rPr>
              <a:t>engagement </a:t>
            </a:r>
            <a:r>
              <a:rPr lang="en-AU" sz="1150" dirty="0" smtClean="0">
                <a:solidFill>
                  <a:srgbClr val="404040"/>
                </a:solidFill>
                <a:latin typeface="Open Sans Light"/>
                <a:ea typeface="MS PGothic" pitchFamily="34" charset="-128"/>
                <a:cs typeface="Open Sans Light"/>
              </a:rPr>
              <a:t>(CTR</a:t>
            </a:r>
            <a:r>
              <a:rPr lang="en-AU" sz="1150" dirty="0">
                <a:solidFill>
                  <a:srgbClr val="404040"/>
                </a:solidFill>
                <a:latin typeface="Open Sans Light"/>
                <a:ea typeface="MS PGothic" pitchFamily="34" charset="-128"/>
                <a:cs typeface="Open Sans Light"/>
              </a:rPr>
              <a:t>) on the Native drivers </a:t>
            </a:r>
            <a:r>
              <a:rPr lang="en-AU" sz="1150" dirty="0" smtClean="0">
                <a:solidFill>
                  <a:srgbClr val="404040"/>
                </a:solidFill>
                <a:latin typeface="Open Sans Light"/>
                <a:ea typeface="MS PGothic" pitchFamily="34" charset="-128"/>
                <a:cs typeface="Open Sans Light"/>
              </a:rPr>
              <a:t>versus </a:t>
            </a:r>
            <a:r>
              <a:rPr lang="en-AU" sz="1150" dirty="0">
                <a:solidFill>
                  <a:srgbClr val="404040"/>
                </a:solidFill>
                <a:latin typeface="Open Sans Light"/>
                <a:ea typeface="MS PGothic" pitchFamily="34" charset="-128"/>
                <a:cs typeface="Open Sans Light"/>
              </a:rPr>
              <a:t>standard display banners</a:t>
            </a:r>
          </a:p>
        </p:txBody>
      </p:sp>
      <p:sp>
        <p:nvSpPr>
          <p:cNvPr id="26" name="TextBox 25"/>
          <p:cNvSpPr txBox="1"/>
          <p:nvPr/>
        </p:nvSpPr>
        <p:spPr>
          <a:xfrm>
            <a:off x="344028" y="4279748"/>
            <a:ext cx="1184491" cy="338554"/>
          </a:xfrm>
          <a:prstGeom prst="rect">
            <a:avLst/>
          </a:prstGeom>
          <a:noFill/>
        </p:spPr>
        <p:txBody>
          <a:bodyPr wrap="square" rtlCol="0">
            <a:spAutoFit/>
          </a:bodyPr>
          <a:lstStyle/>
          <a:p>
            <a:pPr algn="ctr" defTabSz="457200"/>
            <a:r>
              <a:rPr lang="en-AU" sz="1600" b="1" dirty="0">
                <a:solidFill>
                  <a:schemeClr val="tx2"/>
                </a:solidFill>
                <a:cs typeface="Open Sans"/>
              </a:rPr>
              <a:t>Results</a:t>
            </a:r>
          </a:p>
        </p:txBody>
      </p:sp>
      <p:grpSp>
        <p:nvGrpSpPr>
          <p:cNvPr id="21" name="Group 20"/>
          <p:cNvGrpSpPr/>
          <p:nvPr/>
        </p:nvGrpSpPr>
        <p:grpSpPr>
          <a:xfrm>
            <a:off x="7345444" y="4360634"/>
            <a:ext cx="1178938" cy="2028326"/>
            <a:chOff x="1835696" y="-1172666"/>
            <a:chExt cx="3870683" cy="6659393"/>
          </a:xfrm>
        </p:grpSpPr>
        <p:pic>
          <p:nvPicPr>
            <p:cNvPr id="23" name="Picture 2" descr="C:\Users\abdul.yacin\Desktop\iPhone-6s-Space-Gray-vertical.png\iPhone-6s-Space-Gray-vertical.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835696" y="-1172666"/>
              <a:ext cx="3870683" cy="6659393"/>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584351" y="36908"/>
              <a:ext cx="2376584" cy="4191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grpSp>
        <p:nvGrpSpPr>
          <p:cNvPr id="27" name="Group 26"/>
          <p:cNvGrpSpPr/>
          <p:nvPr/>
        </p:nvGrpSpPr>
        <p:grpSpPr>
          <a:xfrm>
            <a:off x="5473167" y="1370730"/>
            <a:ext cx="3203289" cy="2763684"/>
            <a:chOff x="3635897" y="530996"/>
            <a:chExt cx="5508104" cy="4921555"/>
          </a:xfrm>
        </p:grpSpPr>
        <p:pic>
          <p:nvPicPr>
            <p:cNvPr id="28" name="Picture 4" descr="http://responsive-versus-adaptive.de/images/Desktop.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35897" y="530996"/>
              <a:ext cx="5508104" cy="4921555"/>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6"/>
            <p:cNvPicPr>
              <a:picLocks noChangeAspect="1" noChangeArrowheads="1"/>
            </p:cNvPicPr>
            <p:nvPr/>
          </p:nvPicPr>
          <p:blipFill rotWithShape="1">
            <a:blip r:embed="rId8">
              <a:extLst>
                <a:ext uri="{28A0092B-C50C-407E-A947-70E740481C1C}">
                  <a14:useLocalDpi xmlns:a14="http://schemas.microsoft.com/office/drawing/2010/main" val="0"/>
                </a:ext>
              </a:extLst>
            </a:blip>
            <a:srcRect l="18221" t="-1" r="15950" b="65815"/>
            <a:stretch/>
          </p:blipFill>
          <p:spPr bwMode="auto">
            <a:xfrm>
              <a:off x="3851920" y="708456"/>
              <a:ext cx="5077596" cy="29696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30" name="Group 29"/>
          <p:cNvGrpSpPr/>
          <p:nvPr/>
        </p:nvGrpSpPr>
        <p:grpSpPr>
          <a:xfrm>
            <a:off x="5598797" y="3775843"/>
            <a:ext cx="1808040" cy="2508404"/>
            <a:chOff x="-2941972" y="-497492"/>
            <a:chExt cx="4345620" cy="6086303"/>
          </a:xfrm>
        </p:grpSpPr>
        <p:pic>
          <p:nvPicPr>
            <p:cNvPr id="31" name="Picture 3" descr="C:\Users\abdul.yacin\Desktop\iPad-Pro-Space-Gray.png\iPad-Pro-Space-Gray.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941972" y="-497492"/>
              <a:ext cx="4345620" cy="6086303"/>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2" descr="C:\Users\cassie.longmuir\AppData\Local\Microsoft\Windows\Temporary Internet Files\Content.Outlook\BZVLRZ0A\Holden Spark Retail Content AMP_Intender_REA Native.jpg"/>
            <p:cNvPicPr>
              <a:picLocks noChangeAspect="1" noChangeArrowheads="1"/>
            </p:cNvPicPr>
            <p:nvPr/>
          </p:nvPicPr>
          <p:blipFill rotWithShape="1">
            <a:blip r:embed="rId10" cstate="print">
              <a:extLst>
                <a:ext uri="{28A0092B-C50C-407E-A947-70E740481C1C}">
                  <a14:useLocalDpi xmlns:a14="http://schemas.microsoft.com/office/drawing/2010/main" val="0"/>
                </a:ext>
              </a:extLst>
            </a:blip>
            <a:srcRect t="-2378" r="2345" b="-1"/>
            <a:stretch/>
          </p:blipFill>
          <p:spPr bwMode="auto">
            <a:xfrm>
              <a:off x="-2576294" y="-1588"/>
              <a:ext cx="3619902" cy="4973795"/>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95581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2_Office Theme">
  <a:themeElements>
    <a:clrScheme name="Custom 6">
      <a:dk1>
        <a:sysClr val="windowText" lastClr="000000"/>
      </a:dk1>
      <a:lt1>
        <a:sysClr val="window" lastClr="FFFFFF"/>
      </a:lt1>
      <a:dk2>
        <a:srgbClr val="007AC2"/>
      </a:dk2>
      <a:lt2>
        <a:srgbClr val="909093"/>
      </a:lt2>
      <a:accent1>
        <a:srgbClr val="64CBE8"/>
      </a:accent1>
      <a:accent2>
        <a:srgbClr val="00468B"/>
      </a:accent2>
      <a:accent3>
        <a:srgbClr val="D1D1CE"/>
      </a:accent3>
      <a:accent4>
        <a:srgbClr val="97D700"/>
      </a:accent4>
      <a:accent5>
        <a:srgbClr val="FEDB00"/>
      </a:accent5>
      <a:accent6>
        <a:srgbClr val="FF5000"/>
      </a:accent6>
      <a:hlink>
        <a:srgbClr val="0563C1"/>
      </a:hlink>
      <a:folHlink>
        <a:srgbClr val="954F72"/>
      </a:folHlink>
    </a:clrScheme>
    <a:fontScheme name="Custom 3">
      <a:majorFont>
        <a:latin typeface="Open Sans"/>
        <a:ea typeface=""/>
        <a:cs typeface=""/>
      </a:majorFont>
      <a:minorFont>
        <a:latin typeface="Open San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Grey light">
      <a:srgbClr val="E6E6E6"/>
    </a:custClr>
    <a:custClr name="Blue light">
      <a:srgbClr val="EBFAFC"/>
    </a:custClr>
  </a:custClrLst>
  <a:extLst>
    <a:ext uri="{05A4C25C-085E-4340-85A3-A5531E510DB2}">
      <thm15:themeFamily xmlns="" xmlns:thm15="http://schemas.microsoft.com/office/thememl/2012/main" name="Office Theme" id="{9AA41DEC-4CAE-4F84-AA5C-1F24FE9464D4}" vid="{B87D63E5-4099-4E45-8B97-E8FA0564B968}"/>
    </a:ext>
  </a:extLst>
</a:theme>
</file>

<file path=docProps/app.xml><?xml version="1.0" encoding="utf-8"?>
<Properties xmlns="http://schemas.openxmlformats.org/officeDocument/2006/extended-properties" xmlns:vt="http://schemas.openxmlformats.org/officeDocument/2006/docPropsVTypes">
  <TotalTime>12</TotalTime>
  <Words>154</Words>
  <Application>Microsoft Office PowerPoint</Application>
  <PresentationFormat>On-screen Show (4:3)</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2_Office Theme</vt:lpstr>
      <vt:lpstr>PowerPoint Presentation</vt:lpstr>
    </vt:vector>
  </TitlesOfParts>
  <Company>carsales.com Limited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Henny Darvall</dc:creator>
  <cp:lastModifiedBy>Henny Darvall</cp:lastModifiedBy>
  <cp:revision>8</cp:revision>
  <dcterms:created xsi:type="dcterms:W3CDTF">2016-08-24T23:10:45Z</dcterms:created>
  <dcterms:modified xsi:type="dcterms:W3CDTF">2016-11-25T05:54:52Z</dcterms:modified>
</cp:coreProperties>
</file>